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9" r:id="rId11"/>
    <p:sldId id="271" r:id="rId12"/>
    <p:sldId id="270" r:id="rId13"/>
    <p:sldId id="296" r:id="rId14"/>
    <p:sldId id="278" r:id="rId15"/>
    <p:sldId id="297" r:id="rId16"/>
    <p:sldId id="286" r:id="rId17"/>
    <p:sldId id="284" r:id="rId18"/>
    <p:sldId id="287" r:id="rId19"/>
    <p:sldId id="272" r:id="rId20"/>
    <p:sldId id="288" r:id="rId21"/>
    <p:sldId id="298" r:id="rId22"/>
    <p:sldId id="290" r:id="rId23"/>
    <p:sldId id="291" r:id="rId24"/>
    <p:sldId id="292" r:id="rId25"/>
    <p:sldId id="299" r:id="rId26"/>
    <p:sldId id="295" r:id="rId27"/>
    <p:sldId id="29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20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08A606-77AE-F34A-BE3A-A27041612F56}" type="datetimeFigureOut">
              <a:rPr lang="en-US" smtClean="0"/>
              <a:t>2/23/15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FE98D5-4A53-5C49-9B58-E19A5B4497F9}" type="slidenum">
              <a:rPr lang="en-US" smtClean="0"/>
              <a:t>‹#›</a:t>
            </a:fld>
            <a:endParaRPr lang="en-US"/>
          </a:p>
        </p:txBody>
      </p:sp>
    </p:spTree>
    <p:extLst>
      <p:ext uri="{BB962C8B-B14F-4D97-AF65-F5344CB8AC3E}">
        <p14:creationId xmlns:p14="http://schemas.microsoft.com/office/powerpoint/2010/main" val="2329714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(11/11/14 11:03) -----</a:t>
            </a:r>
          </a:p>
          <a:p>
            <a:endParaRPr lang="en-US" dirty="0"/>
          </a:p>
          <a:p>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1</a:t>
            </a:fld>
            <a:endParaRPr lang="en-US" dirty="0"/>
          </a:p>
        </p:txBody>
      </p:sp>
    </p:spTree>
    <p:extLst>
      <p:ext uri="{BB962C8B-B14F-4D97-AF65-F5344CB8AC3E}">
        <p14:creationId xmlns:p14="http://schemas.microsoft.com/office/powerpoint/2010/main" val="101172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67EA9-79BF-9043-911D-4AB0A37E46BC}"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52752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
        <p:nvSpPr>
          <p:cNvPr id="58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9628" indent="-3747245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75"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9" eaLnBrk="0" fontAlgn="base" hangingPunct="0">
              <a:spcBef>
                <a:spcPct val="0"/>
              </a:spcBef>
              <a:spcAft>
                <a:spcPct val="0"/>
              </a:spcAft>
              <a:defRPr sz="2400">
                <a:solidFill>
                  <a:schemeClr val="tx1"/>
                </a:solidFill>
                <a:latin typeface="Arial" charset="0"/>
                <a:ea typeface="ＭＳ Ｐゴシック" charset="0"/>
              </a:defRPr>
            </a:lvl9pPr>
          </a:lstStyle>
          <a:p>
            <a:fld id="{C710A87E-77DB-9B43-BD95-FA4538085657}" type="slidenum">
              <a:rPr lang="en-US" sz="1200"/>
              <a:pPr/>
              <a:t>19</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 estimated air quality benefits in South Coast Air Basin due to air pollution</a:t>
            </a:r>
            <a:r>
              <a:rPr lang="en-US" baseline="0" dirty="0" smtClean="0"/>
              <a:t> benefits of the 2008 Scoping Plan –, LCFS, RPS, many other benefits:</a:t>
            </a:r>
          </a:p>
          <a:p>
            <a:r>
              <a:rPr lang="en-US" baseline="0" dirty="0" smtClean="0"/>
              <a:t>360 averted premature deaths in 2020; </a:t>
            </a:r>
          </a:p>
          <a:p>
            <a:r>
              <a:rPr lang="en-US" baseline="0" dirty="0" smtClean="0"/>
              <a:t>From </a:t>
            </a:r>
            <a:r>
              <a:rPr lang="en-US" b="1" baseline="0" dirty="0" smtClean="0"/>
              <a:t>all</a:t>
            </a:r>
            <a:r>
              <a:rPr lang="en-US" baseline="0" dirty="0" smtClean="0"/>
              <a:t> other CARB air pollution measures including 2007 State Implementation Plan (Clean air act): 6800 averted premature deaths in 2020</a:t>
            </a:r>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21</a:t>
            </a:fld>
            <a:endParaRPr lang="en-US" dirty="0"/>
          </a:p>
        </p:txBody>
      </p:sp>
    </p:spTree>
    <p:extLst>
      <p:ext uri="{BB962C8B-B14F-4D97-AF65-F5344CB8AC3E}">
        <p14:creationId xmlns:p14="http://schemas.microsoft.com/office/powerpoint/2010/main" val="423608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Urban greening – especially urban forestry – has many health benefits (review)</a:t>
            </a:r>
            <a:endParaRPr lang="en-US" dirty="0">
              <a:ea typeface="ＭＳ Ｐゴシック" charset="0"/>
              <a:cs typeface="ＭＳ Ｐゴシック"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29628" indent="-3747245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175" eaLnBrk="0" fontAlgn="base" hangingPunct="0">
              <a:spcBef>
                <a:spcPct val="0"/>
              </a:spcBef>
              <a:spcAft>
                <a:spcPct val="0"/>
              </a:spcAft>
              <a:defRPr sz="2400">
                <a:solidFill>
                  <a:schemeClr val="tx1"/>
                </a:solidFill>
                <a:latin typeface="Times New Roman" charset="0"/>
                <a:ea typeface="ＭＳ Ｐゴシック" charset="0"/>
              </a:defRPr>
            </a:lvl6pPr>
            <a:lvl7pPr marL="914350" eaLnBrk="0" fontAlgn="base" hangingPunct="0">
              <a:spcBef>
                <a:spcPct val="0"/>
              </a:spcBef>
              <a:spcAft>
                <a:spcPct val="0"/>
              </a:spcAft>
              <a:defRPr sz="2400">
                <a:solidFill>
                  <a:schemeClr val="tx1"/>
                </a:solidFill>
                <a:latin typeface="Times New Roman" charset="0"/>
                <a:ea typeface="ＭＳ Ｐゴシック" charset="0"/>
              </a:defRPr>
            </a:lvl7pPr>
            <a:lvl8pPr marL="1371524" eaLnBrk="0" fontAlgn="base" hangingPunct="0">
              <a:spcBef>
                <a:spcPct val="0"/>
              </a:spcBef>
              <a:spcAft>
                <a:spcPct val="0"/>
              </a:spcAft>
              <a:defRPr sz="2400">
                <a:solidFill>
                  <a:schemeClr val="tx1"/>
                </a:solidFill>
                <a:latin typeface="Times New Roman" charset="0"/>
                <a:ea typeface="ＭＳ Ｐゴシック" charset="0"/>
              </a:defRPr>
            </a:lvl8pPr>
            <a:lvl9pPr marL="182869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B214B2-DFE1-2848-8D38-917B49E41578}" type="slidenum">
              <a:rPr lang="en-US" sz="1200"/>
              <a:pPr eaLnBrk="1" hangingPunct="1"/>
              <a:t>24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Developed countries annually provide $13 billion in subsidies and protection to encourage biofuels production, which have diverted 120 million tons of cereals away from human consumption for conversion to fuel. In the United States alone, 119 million out of 416 million tons of grain produced in 2009 went to ethanol distilleries. The grain would have been enough to feed 350 million people for a year! An unpublished World Bank report found that biofuels forced global food prices up by 75 per cent—far more than previously estimated …http://www.un.org/esa/socdev/rwss/docs/2011/chapter4.pdf</a:t>
            </a:r>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25</a:t>
            </a:fld>
            <a:endParaRPr lang="en-US" dirty="0"/>
          </a:p>
        </p:txBody>
      </p:sp>
    </p:spTree>
    <p:extLst>
      <p:ext uri="{BB962C8B-B14F-4D97-AF65-F5344CB8AC3E}">
        <p14:creationId xmlns:p14="http://schemas.microsoft.com/office/powerpoint/2010/main" val="382671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ln/>
        </p:spPr>
        <p:txBody>
          <a:bodyPr/>
          <a:lstStyle/>
          <a:p>
            <a:pPr eaLnBrk="1" hangingPunct="1">
              <a:defRPr/>
            </a:pPr>
            <a:endParaRPr lang="en-US" dirty="0" smtClean="0">
              <a:ea typeface="ＭＳ Ｐゴシック" charset="0"/>
              <a:cs typeface="+mn-cs"/>
            </a:endParaRPr>
          </a:p>
        </p:txBody>
      </p:sp>
      <p:sp>
        <p:nvSpPr>
          <p:cNvPr id="22532" name="Slide Number Placeholder 3"/>
          <p:cNvSpPr>
            <a:spLocks noGrp="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bg2"/>
                </a:solidFill>
                <a:latin typeface="Times New Roman" pitchFamily="18" charset="0"/>
                <a:ea typeface="MS PGothic" pitchFamily="34" charset="-128"/>
              </a:defRPr>
            </a:lvl1pPr>
            <a:lvl2pPr marL="742868" indent="-285718" eaLnBrk="0" hangingPunct="0">
              <a:defRPr sz="2400">
                <a:solidFill>
                  <a:schemeClr val="bg2"/>
                </a:solidFill>
                <a:latin typeface="Times New Roman" pitchFamily="18" charset="0"/>
                <a:ea typeface="MS PGothic" pitchFamily="34" charset="-128"/>
              </a:defRPr>
            </a:lvl2pPr>
            <a:lvl3pPr marL="1142874" indent="-228574" eaLnBrk="0" hangingPunct="0">
              <a:defRPr sz="2400">
                <a:solidFill>
                  <a:schemeClr val="bg2"/>
                </a:solidFill>
                <a:latin typeface="Times New Roman" pitchFamily="18" charset="0"/>
                <a:ea typeface="MS PGothic" pitchFamily="34" charset="-128"/>
              </a:defRPr>
            </a:lvl3pPr>
            <a:lvl4pPr marL="1600023" indent="-228574" eaLnBrk="0" hangingPunct="0">
              <a:defRPr sz="2400">
                <a:solidFill>
                  <a:schemeClr val="bg2"/>
                </a:solidFill>
                <a:latin typeface="Times New Roman" pitchFamily="18" charset="0"/>
                <a:ea typeface="MS PGothic" pitchFamily="34" charset="-128"/>
              </a:defRPr>
            </a:lvl4pPr>
            <a:lvl5pPr marL="2057173" indent="-228574" eaLnBrk="0" hangingPunct="0">
              <a:defRPr sz="2400">
                <a:solidFill>
                  <a:schemeClr val="bg2"/>
                </a:solidFill>
                <a:latin typeface="Times New Roman" pitchFamily="18" charset="0"/>
                <a:ea typeface="MS PGothic" pitchFamily="34" charset="-128"/>
              </a:defRPr>
            </a:lvl5pPr>
            <a:lvl6pPr marL="2514322" indent="-228574" eaLnBrk="0" fontAlgn="base" hangingPunct="0">
              <a:spcBef>
                <a:spcPct val="0"/>
              </a:spcBef>
              <a:spcAft>
                <a:spcPct val="0"/>
              </a:spcAft>
              <a:defRPr sz="2400">
                <a:solidFill>
                  <a:schemeClr val="bg2"/>
                </a:solidFill>
                <a:latin typeface="Times New Roman" pitchFamily="18" charset="0"/>
                <a:ea typeface="MS PGothic" pitchFamily="34" charset="-128"/>
              </a:defRPr>
            </a:lvl6pPr>
            <a:lvl7pPr marL="2971471" indent="-228574" eaLnBrk="0" fontAlgn="base" hangingPunct="0">
              <a:spcBef>
                <a:spcPct val="0"/>
              </a:spcBef>
              <a:spcAft>
                <a:spcPct val="0"/>
              </a:spcAft>
              <a:defRPr sz="2400">
                <a:solidFill>
                  <a:schemeClr val="bg2"/>
                </a:solidFill>
                <a:latin typeface="Times New Roman" pitchFamily="18" charset="0"/>
                <a:ea typeface="MS PGothic" pitchFamily="34" charset="-128"/>
              </a:defRPr>
            </a:lvl7pPr>
            <a:lvl8pPr marL="3428620" indent="-228574" eaLnBrk="0" fontAlgn="base" hangingPunct="0">
              <a:spcBef>
                <a:spcPct val="0"/>
              </a:spcBef>
              <a:spcAft>
                <a:spcPct val="0"/>
              </a:spcAft>
              <a:defRPr sz="2400">
                <a:solidFill>
                  <a:schemeClr val="bg2"/>
                </a:solidFill>
                <a:latin typeface="Times New Roman" pitchFamily="18" charset="0"/>
                <a:ea typeface="MS PGothic" pitchFamily="34" charset="-128"/>
              </a:defRPr>
            </a:lvl8pPr>
            <a:lvl9pPr marL="3885770" indent="-228574" eaLnBrk="0" fontAlgn="base" hangingPunct="0">
              <a:spcBef>
                <a:spcPct val="0"/>
              </a:spcBef>
              <a:spcAft>
                <a:spcPct val="0"/>
              </a:spcAft>
              <a:defRPr sz="2400">
                <a:solidFill>
                  <a:schemeClr val="bg2"/>
                </a:solidFill>
                <a:latin typeface="Times New Roman" pitchFamily="18" charset="0"/>
                <a:ea typeface="MS PGothic" pitchFamily="34" charset="-128"/>
              </a:defRPr>
            </a:lvl9pPr>
          </a:lstStyle>
          <a:p>
            <a:pPr eaLnBrk="1" hangingPunct="1"/>
            <a:fld id="{EE48015E-5772-4F75-9BE5-DE07AF640344}" type="slidenum">
              <a:rPr lang="en-US" sz="1200">
                <a:solidFill>
                  <a:prstClr val="black"/>
                </a:solidFill>
              </a:rPr>
              <a:pPr eaLnBrk="1" hangingPunct="1"/>
              <a:t>2</a:t>
            </a:fld>
            <a:endParaRPr lang="en-US" sz="1200"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put</a:t>
            </a:r>
            <a:r>
              <a:rPr lang="en-US" baseline="0" dirty="0" smtClean="0"/>
              <a:t> in context – homo sapiens began to evolve around 200,000 years ago; oceans around 100 feet higher and world’s temperature around 11 </a:t>
            </a:r>
            <a:r>
              <a:rPr lang="en-US" baseline="0" dirty="0" err="1" smtClean="0"/>
              <a:t>deg</a:t>
            </a:r>
            <a:r>
              <a:rPr lang="en-US" baseline="0" dirty="0" smtClean="0"/>
              <a:t> F higher</a:t>
            </a:r>
            <a:endParaRPr lang="en-US" dirty="0"/>
          </a:p>
        </p:txBody>
      </p:sp>
      <p:sp>
        <p:nvSpPr>
          <p:cNvPr id="4" name="Slide Number Placeholder 3"/>
          <p:cNvSpPr>
            <a:spLocks noGrp="1"/>
          </p:cNvSpPr>
          <p:nvPr>
            <p:ph type="sldNum" sz="quarter" idx="10"/>
          </p:nvPr>
        </p:nvSpPr>
        <p:spPr/>
        <p:txBody>
          <a:bodyPr/>
          <a:lstStyle/>
          <a:p>
            <a:fld id="{8DF67EA9-79BF-9043-911D-4AB0A37E46BC}"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312820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extremely likely [95 percent confidence] more than half of the observed increase in global average surface temperature from 1951 to 2010 was caused by the anthropogenic increase in greenhouse gas concentrations and other anthropogenic </a:t>
            </a:r>
            <a:r>
              <a:rPr lang="en-US" dirty="0" err="1"/>
              <a:t>forcings</a:t>
            </a:r>
            <a:r>
              <a:rPr lang="en-US" dirty="0"/>
              <a:t> together. ”IPCC 2014</a:t>
            </a:r>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5</a:t>
            </a:fld>
            <a:endParaRPr lang="en-US" dirty="0"/>
          </a:p>
        </p:txBody>
      </p:sp>
    </p:spTree>
    <p:extLst>
      <p:ext uri="{BB962C8B-B14F-4D97-AF65-F5344CB8AC3E}">
        <p14:creationId xmlns:p14="http://schemas.microsoft.com/office/powerpoint/2010/main" val="211503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BAU: 4degC at end century, 8degC in 2300, 12degC longer term</a:t>
            </a:r>
          </a:p>
          <a:p>
            <a:r>
              <a:rPr lang="en-US" dirty="0" smtClean="0"/>
              <a:t>Estimate 40% reduction in global labor capacity in hottest months in</a:t>
            </a:r>
            <a:r>
              <a:rPr lang="en-US" baseline="0" dirty="0" smtClean="0"/>
              <a:t> 2100.</a:t>
            </a:r>
          </a:p>
          <a:p>
            <a:r>
              <a:rPr lang="en-US" baseline="0" dirty="0" smtClean="0"/>
              <a:t>Sir Andy Haines and co-authors – in Lancet last month – suggest that </a:t>
            </a:r>
            <a:r>
              <a:rPr lang="en-US" baseline="0" dirty="0" err="1" smtClean="0"/>
              <a:t>temerature</a:t>
            </a:r>
            <a:r>
              <a:rPr lang="en-US" baseline="0" dirty="0" smtClean="0"/>
              <a:t> extremes of this magnitude may cross the “afterlife threshold” – creating impacts so great that there is a discontinuity in the long-term progression of humanity.</a:t>
            </a:r>
          </a:p>
          <a:p>
            <a:endParaRPr lang="en-US" baseline="0" dirty="0" smtClean="0"/>
          </a:p>
        </p:txBody>
      </p:sp>
      <p:sp>
        <p:nvSpPr>
          <p:cNvPr id="4" name="Slide Number Placeholder 3"/>
          <p:cNvSpPr>
            <a:spLocks noGrp="1"/>
          </p:cNvSpPr>
          <p:nvPr>
            <p:ph type="sldNum" sz="quarter" idx="10"/>
          </p:nvPr>
        </p:nvSpPr>
        <p:spPr/>
        <p:txBody>
          <a:bodyPr/>
          <a:lstStyle/>
          <a:p>
            <a:fld id="{3EBDBE11-A7BB-49E3-AC4D-0ACE080EA76A}" type="slidenum">
              <a:rPr lang="en-US" smtClean="0"/>
              <a:t>6</a:t>
            </a:fld>
            <a:endParaRPr lang="en-US" dirty="0"/>
          </a:p>
        </p:txBody>
      </p:sp>
    </p:spTree>
    <p:extLst>
      <p:ext uri="{BB962C8B-B14F-4D97-AF65-F5344CB8AC3E}">
        <p14:creationId xmlns:p14="http://schemas.microsoft.com/office/powerpoint/2010/main" val="195480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dead are no longer safe in my country," Micronesia's Ambassador to the UN </a:t>
            </a:r>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7</a:t>
            </a:fld>
            <a:endParaRPr lang="en-US" dirty="0"/>
          </a:p>
        </p:txBody>
      </p:sp>
    </p:spTree>
    <p:extLst>
      <p:ext uri="{BB962C8B-B14F-4D97-AF65-F5344CB8AC3E}">
        <p14:creationId xmlns:p14="http://schemas.microsoft.com/office/powerpoint/2010/main" val="340246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29628" indent="-3747245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175" eaLnBrk="0" fontAlgn="base" hangingPunct="0">
              <a:spcBef>
                <a:spcPct val="0"/>
              </a:spcBef>
              <a:spcAft>
                <a:spcPct val="0"/>
              </a:spcAft>
              <a:defRPr sz="2400">
                <a:solidFill>
                  <a:schemeClr val="tx1"/>
                </a:solidFill>
                <a:latin typeface="Times New Roman" charset="0"/>
                <a:ea typeface="ＭＳ Ｐゴシック" charset="0"/>
              </a:defRPr>
            </a:lvl6pPr>
            <a:lvl7pPr marL="914350" eaLnBrk="0" fontAlgn="base" hangingPunct="0">
              <a:spcBef>
                <a:spcPct val="0"/>
              </a:spcBef>
              <a:spcAft>
                <a:spcPct val="0"/>
              </a:spcAft>
              <a:defRPr sz="2400">
                <a:solidFill>
                  <a:schemeClr val="tx1"/>
                </a:solidFill>
                <a:latin typeface="Times New Roman" charset="0"/>
                <a:ea typeface="ＭＳ Ｐゴシック" charset="0"/>
              </a:defRPr>
            </a:lvl7pPr>
            <a:lvl8pPr marL="1371524" eaLnBrk="0" fontAlgn="base" hangingPunct="0">
              <a:spcBef>
                <a:spcPct val="0"/>
              </a:spcBef>
              <a:spcAft>
                <a:spcPct val="0"/>
              </a:spcAft>
              <a:defRPr sz="2400">
                <a:solidFill>
                  <a:schemeClr val="tx1"/>
                </a:solidFill>
                <a:latin typeface="Times New Roman" charset="0"/>
                <a:ea typeface="ＭＳ Ｐゴシック" charset="0"/>
              </a:defRPr>
            </a:lvl8pPr>
            <a:lvl9pPr marL="182869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13C3DB-26FD-A640-B4A5-13ED0A7B3E85}" type="slidenum">
              <a:rPr lang="en-US" sz="1200">
                <a:solidFill>
                  <a:prstClr val="black"/>
                </a:solidFill>
              </a:rPr>
              <a:pPr eaLnBrk="1" hangingPunct="1"/>
              <a:t>10</a:t>
            </a:fld>
            <a:endParaRPr lang="en-US" sz="1200"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Injuries and drowning,</a:t>
            </a:r>
          </a:p>
          <a:p>
            <a:r>
              <a:rPr lang="en-US" dirty="0" smtClean="0"/>
              <a:t>heat illness, water-,</a:t>
            </a:r>
          </a:p>
          <a:p>
            <a:r>
              <a:rPr lang="en-US" dirty="0" smtClean="0"/>
              <a:t>food-, and vector-borne</a:t>
            </a:r>
          </a:p>
          <a:p>
            <a:r>
              <a:rPr lang="en-US" dirty="0" smtClean="0"/>
              <a:t>illness, displacement,</a:t>
            </a:r>
          </a:p>
          <a:p>
            <a:r>
              <a:rPr lang="en-US" dirty="0" smtClean="0"/>
              <a:t>food/water insecurity,</a:t>
            </a:r>
          </a:p>
          <a:p>
            <a:r>
              <a:rPr lang="en-US" dirty="0" smtClean="0"/>
              <a:t>stress/mental health,</a:t>
            </a:r>
          </a:p>
          <a:p>
            <a:r>
              <a:rPr lang="en-US" dirty="0" smtClean="0"/>
              <a:t>chronic disease</a:t>
            </a:r>
          </a:p>
          <a:p>
            <a:endParaRPr lang="en-US" dirty="0" smtClean="0"/>
          </a:p>
          <a:p>
            <a:r>
              <a:rPr lang="en-US" dirty="0" smtClean="0"/>
              <a:t>A billion at risk for hunger today: could double by mid-century</a:t>
            </a:r>
            <a:endParaRPr lang="en-US" dirty="0"/>
          </a:p>
        </p:txBody>
      </p:sp>
      <p:sp>
        <p:nvSpPr>
          <p:cNvPr id="4" name="Slide Number Placeholder 3"/>
          <p:cNvSpPr>
            <a:spLocks noGrp="1"/>
          </p:cNvSpPr>
          <p:nvPr>
            <p:ph type="sldNum" sz="quarter" idx="10"/>
          </p:nvPr>
        </p:nvSpPr>
        <p:spPr/>
        <p:txBody>
          <a:bodyPr/>
          <a:lstStyle/>
          <a:p>
            <a:fld id="{3EBDBE11-A7BB-49E3-AC4D-0ACE080EA76A}" type="slidenum">
              <a:rPr lang="en-US" smtClean="0"/>
              <a:t>12</a:t>
            </a:fld>
            <a:endParaRPr lang="en-US" dirty="0"/>
          </a:p>
        </p:txBody>
      </p:sp>
    </p:spTree>
    <p:extLst>
      <p:ext uri="{BB962C8B-B14F-4D97-AF65-F5344CB8AC3E}">
        <p14:creationId xmlns:p14="http://schemas.microsoft.com/office/powerpoint/2010/main" val="1295720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9628" indent="-3747245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75"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9" eaLnBrk="0" fontAlgn="base" hangingPunct="0">
              <a:spcBef>
                <a:spcPct val="0"/>
              </a:spcBef>
              <a:spcAft>
                <a:spcPct val="0"/>
              </a:spcAft>
              <a:defRPr sz="2400">
                <a:solidFill>
                  <a:schemeClr val="tx1"/>
                </a:solidFill>
                <a:latin typeface="Arial" charset="0"/>
                <a:ea typeface="ＭＳ Ｐゴシック" charset="0"/>
              </a:defRPr>
            </a:lvl9pPr>
          </a:lstStyle>
          <a:p>
            <a:fld id="{8800124D-48AD-1244-91CE-6EC458709299}" type="slidenum">
              <a:rPr lang="en-US" sz="1200"/>
              <a:pPr/>
              <a:t>13</a:t>
            </a:fld>
            <a:endParaRPr lang="en-US" sz="1200" dirty="0"/>
          </a:p>
        </p:txBody>
      </p:sp>
      <p:sp>
        <p:nvSpPr>
          <p:cNvPr id="38915" name="Rectangle 2"/>
          <p:cNvSpPr>
            <a:spLocks noGrp="1" noRot="1" noChangeAspect="1" noChangeArrowheads="1" noTextEdit="1"/>
          </p:cNvSpPr>
          <p:nvPr>
            <p:ph type="sldImg"/>
          </p:nvPr>
        </p:nvSpPr>
        <p:spPr>
          <a:xfrm>
            <a:off x="1146175" y="687388"/>
            <a:ext cx="4567238" cy="3427412"/>
          </a:xfrm>
          <a:ln/>
        </p:spPr>
      </p:sp>
      <p:sp>
        <p:nvSpPr>
          <p:cNvPr id="38916" name="Rectangle 3"/>
          <p:cNvSpPr>
            <a:spLocks noGrp="1" noChangeArrowheads="1"/>
          </p:cNvSpPr>
          <p:nvPr>
            <p:ph type="body" idx="1"/>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b="1" u="sng" dirty="0">
                <a:solidFill>
                  <a:schemeClr val="tx2"/>
                </a:solidFill>
                <a:ea typeface="ＭＳ Ｐゴシック" charset="0"/>
                <a:cs typeface="ＭＳ Ｐゴシック" charset="0"/>
              </a:rPr>
              <a:t>We all have a role to play in creating healthy communities.</a:t>
            </a:r>
          </a:p>
          <a:p>
            <a:pPr eaLnBrk="1" hangingPunct="1">
              <a:buFontTx/>
              <a:buChar char="•"/>
            </a:pPr>
            <a:r>
              <a:rPr lang="en-US" dirty="0">
                <a:ea typeface="ＭＳ Ｐゴシック" charset="0"/>
                <a:cs typeface="ＭＳ Ｐゴシック" charset="0"/>
              </a:rPr>
              <a:t>Environments in which people live, work, study and play impact health</a:t>
            </a:r>
          </a:p>
          <a:p>
            <a:pPr eaLnBrk="1" hangingPunct="1">
              <a:buFontTx/>
              <a:buChar char="•"/>
            </a:pPr>
            <a:r>
              <a:rPr lang="en-US" dirty="0">
                <a:ea typeface="ＭＳ Ｐゴシック" charset="0"/>
                <a:cs typeface="ＭＳ Ｐゴシック" charset="0"/>
              </a:rPr>
              <a:t>Decisions made by </a:t>
            </a:r>
            <a:r>
              <a:rPr lang="ja-JP" altLang="en-US">
                <a:ea typeface="ＭＳ Ｐゴシック" charset="0"/>
                <a:cs typeface="ＭＳ Ｐゴシック" charset="0"/>
              </a:rPr>
              <a:t>“</a:t>
            </a:r>
            <a:r>
              <a:rPr lang="en-US" dirty="0">
                <a:ea typeface="ＭＳ Ｐゴシック" charset="0"/>
                <a:cs typeface="ＭＳ Ｐゴシック" charset="0"/>
              </a:rPr>
              <a:t>non-health</a:t>
            </a:r>
            <a:r>
              <a:rPr lang="ja-JP" altLang="en-US">
                <a:ea typeface="ＭＳ Ｐゴシック" charset="0"/>
                <a:cs typeface="ＭＳ Ｐゴシック" charset="0"/>
              </a:rPr>
              <a:t>”</a:t>
            </a:r>
            <a:r>
              <a:rPr lang="en-US" dirty="0">
                <a:ea typeface="ＭＳ Ｐゴシック" charset="0"/>
                <a:cs typeface="ＭＳ Ｐゴシック" charset="0"/>
              </a:rPr>
              <a:t> agencies play a major role in shaping environments</a:t>
            </a:r>
          </a:p>
          <a:p>
            <a:pPr eaLnBrk="1" hangingPunct="1">
              <a:buFontTx/>
              <a:buChar char="•"/>
            </a:pPr>
            <a:r>
              <a:rPr lang="en-US" dirty="0">
                <a:ea typeface="ＭＳ Ｐゴシック" charset="0"/>
                <a:cs typeface="ＭＳ Ｐゴシック" charset="0"/>
              </a:rPr>
              <a:t>Consideration of health allows agencies to make more informed policy and program decisions and to identify win-wins</a:t>
            </a:r>
          </a:p>
          <a:p>
            <a:pPr lvl="1" eaLnBrk="1" hangingPunct="1"/>
            <a:endParaRPr lang="en-US" dirty="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2E03D4-D876-D241-BC94-E6F16860955D}"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258002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2E03D4-D876-D241-BC94-E6F16860955D}"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322307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2E03D4-D876-D241-BC94-E6F16860955D}"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177723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2E03D4-D876-D241-BC94-E6F16860955D}"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171476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2E03D4-D876-D241-BC94-E6F16860955D}" type="datetimeFigureOut">
              <a:rPr lang="en-US" smtClean="0"/>
              <a:t>2/23/15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253448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2E03D4-D876-D241-BC94-E6F16860955D}"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18123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2E03D4-D876-D241-BC94-E6F16860955D}" type="datetimeFigureOut">
              <a:rPr lang="en-US" smtClean="0"/>
              <a:t>2/23/15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343210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2E03D4-D876-D241-BC94-E6F16860955D}" type="datetimeFigureOut">
              <a:rPr lang="en-US" smtClean="0"/>
              <a:t>2/23/15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268350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E03D4-D876-D241-BC94-E6F16860955D}" type="datetimeFigureOut">
              <a:rPr lang="en-US" smtClean="0"/>
              <a:t>2/23/15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387357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2E03D4-D876-D241-BC94-E6F16860955D}"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175519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2E03D4-D876-D241-BC94-E6F16860955D}" type="datetimeFigureOut">
              <a:rPr lang="en-US" smtClean="0"/>
              <a:t>2/23/15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AB9CC-08F3-5243-9155-4B63CBD6450B}" type="slidenum">
              <a:rPr lang="en-US" smtClean="0"/>
              <a:t>‹#›</a:t>
            </a:fld>
            <a:endParaRPr lang="en-US"/>
          </a:p>
        </p:txBody>
      </p:sp>
    </p:spTree>
    <p:extLst>
      <p:ext uri="{BB962C8B-B14F-4D97-AF65-F5344CB8AC3E}">
        <p14:creationId xmlns:p14="http://schemas.microsoft.com/office/powerpoint/2010/main" val="39513686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E03D4-D876-D241-BC94-E6F16860955D}" type="datetimeFigureOut">
              <a:rPr lang="en-US" smtClean="0"/>
              <a:t>2/23/15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AB9CC-08F3-5243-9155-4B63CBD6450B}" type="slidenum">
              <a:rPr lang="en-US" smtClean="0"/>
              <a:t>‹#›</a:t>
            </a:fld>
            <a:endParaRPr lang="en-US"/>
          </a:p>
        </p:txBody>
      </p:sp>
    </p:spTree>
    <p:extLst>
      <p:ext uri="{BB962C8B-B14F-4D97-AF65-F5344CB8AC3E}">
        <p14:creationId xmlns:p14="http://schemas.microsoft.com/office/powerpoint/2010/main" val="3619699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nda.rudolph@phi.org"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nca2014.globalchange.gov/report/sectors/human-health" TargetMode="External"/><Relationship Id="rId4" Type="http://schemas.openxmlformats.org/officeDocument/2006/relationships/hyperlink" Target="http://ipcc-wg2.gov/AR5/images/uploads/WGIIAR5-Chap11_FGDall.pdf"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914400"/>
            <a:ext cx="7772400" cy="1517650"/>
          </a:xfrm>
        </p:spPr>
        <p:txBody>
          <a:bodyPr>
            <a:normAutofit fontScale="90000"/>
          </a:bodyPr>
          <a:lstStyle/>
          <a:p>
            <a:r>
              <a:rPr lang="en-US" sz="4000" dirty="0" smtClean="0">
                <a:solidFill>
                  <a:schemeClr val="bg2"/>
                </a:solidFill>
              </a:rPr>
              <a:t/>
            </a:r>
            <a:br>
              <a:rPr lang="en-US" sz="4000" dirty="0" smtClean="0">
                <a:solidFill>
                  <a:schemeClr val="bg2"/>
                </a:solidFill>
              </a:rPr>
            </a:br>
            <a:r>
              <a:rPr lang="en-US" sz="4000" dirty="0" smtClean="0">
                <a:solidFill>
                  <a:srgbClr val="008000"/>
                </a:solidFill>
              </a:rPr>
              <a:t>Climate Change, Health, and Equity</a:t>
            </a:r>
            <a:br>
              <a:rPr lang="en-US" sz="4000" dirty="0" smtClean="0">
                <a:solidFill>
                  <a:srgbClr val="008000"/>
                </a:solidFill>
              </a:rPr>
            </a:br>
            <a:endParaRPr lang="en-US" sz="3200" dirty="0">
              <a:solidFill>
                <a:srgbClr val="008000"/>
              </a:solidFill>
            </a:endParaRPr>
          </a:p>
        </p:txBody>
      </p:sp>
      <p:sp>
        <p:nvSpPr>
          <p:cNvPr id="5" name="Subtitle 4"/>
          <p:cNvSpPr>
            <a:spLocks noGrp="1"/>
          </p:cNvSpPr>
          <p:nvPr>
            <p:ph type="subTitle" idx="1"/>
          </p:nvPr>
        </p:nvSpPr>
        <p:spPr>
          <a:xfrm>
            <a:off x="304800" y="3270250"/>
            <a:ext cx="8534400" cy="2209800"/>
          </a:xfrm>
        </p:spPr>
        <p:txBody>
          <a:bodyPr/>
          <a:lstStyle/>
          <a:p>
            <a:endParaRPr lang="en-US" sz="1200" dirty="0"/>
          </a:p>
          <a:p>
            <a:r>
              <a:rPr lang="en-US" sz="1800" dirty="0" smtClean="0"/>
              <a:t>February </a:t>
            </a:r>
            <a:r>
              <a:rPr lang="en-US" sz="1800" dirty="0" smtClean="0"/>
              <a:t>24, </a:t>
            </a:r>
            <a:r>
              <a:rPr lang="en-US" sz="1800" dirty="0" smtClean="0"/>
              <a:t>2015</a:t>
            </a:r>
          </a:p>
          <a:p>
            <a:r>
              <a:rPr lang="en-US" sz="1800" dirty="0" smtClean="0"/>
              <a:t>Linda Rudolph, MD, MPH</a:t>
            </a:r>
          </a:p>
          <a:p>
            <a:r>
              <a:rPr lang="en-US" sz="1800" dirty="0" smtClean="0"/>
              <a:t>Center for Climate Change and Health</a:t>
            </a:r>
          </a:p>
          <a:p>
            <a:r>
              <a:rPr lang="en-US" sz="1800" dirty="0" smtClean="0">
                <a:hlinkClick r:id="rId3"/>
              </a:rPr>
              <a:t>linda.rudolph</a:t>
            </a:r>
            <a:r>
              <a:rPr lang="en-US" sz="1800" dirty="0">
                <a:hlinkClick r:id="rId3"/>
              </a:rPr>
              <a:t>@phi.org</a:t>
            </a:r>
            <a:endParaRPr lang="en-US" sz="1800" dirty="0"/>
          </a:p>
          <a:p>
            <a:endParaRPr lang="en-US" sz="1800" dirty="0" smtClean="0"/>
          </a:p>
          <a:p>
            <a:endParaRPr lang="en-US" dirty="0" smtClean="0"/>
          </a:p>
        </p:txBody>
      </p:sp>
      <p:sp>
        <p:nvSpPr>
          <p:cNvPr id="7" name="Footer Placeholder 6"/>
          <p:cNvSpPr>
            <a:spLocks noGrp="1"/>
          </p:cNvSpPr>
          <p:nvPr>
            <p:ph type="ftr" sz="quarter" idx="11"/>
          </p:nvPr>
        </p:nvSpPr>
        <p:spPr/>
        <p:txBody>
          <a:bodyPr/>
          <a:lstStyle/>
          <a:p>
            <a:pPr>
              <a:defRPr/>
            </a:pPr>
            <a:endParaRPr lang="en-US" dirty="0"/>
          </a:p>
        </p:txBody>
      </p:sp>
      <p:sp>
        <p:nvSpPr>
          <p:cNvPr id="2" name="Slide Number Placeholder 1"/>
          <p:cNvSpPr>
            <a:spLocks noGrp="1"/>
          </p:cNvSpPr>
          <p:nvPr>
            <p:ph type="sldNum" sz="quarter" idx="12"/>
          </p:nvPr>
        </p:nvSpPr>
        <p:spPr/>
        <p:txBody>
          <a:bodyPr/>
          <a:lstStyle/>
          <a:p>
            <a:pPr>
              <a:defRPr/>
            </a:pPr>
            <a:fld id="{1E49C5F4-5C88-4E7A-9489-097185711D55}" type="slidenum">
              <a:rPr lang="en-US" smtClean="0"/>
              <a:pPr>
                <a:defRPr/>
              </a:pPr>
              <a:t>1</a:t>
            </a:fld>
            <a:endParaRPr lang="en-US" dirty="0"/>
          </a:p>
        </p:txBody>
      </p:sp>
      <p:pic>
        <p:nvPicPr>
          <p:cNvPr id="3" name="Picture 2" descr="Screen Shot 2014-10-05 at 9.21.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154" y="5334000"/>
            <a:ext cx="7174457" cy="880077"/>
          </a:xfrm>
          <a:prstGeom prst="rect">
            <a:avLst/>
          </a:prstGeom>
        </p:spPr>
      </p:pic>
    </p:spTree>
    <p:extLst>
      <p:ext uri="{BB962C8B-B14F-4D97-AF65-F5344CB8AC3E}">
        <p14:creationId xmlns:p14="http://schemas.microsoft.com/office/powerpoint/2010/main" val="32543572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981200" y="152400"/>
            <a:ext cx="7162800" cy="609600"/>
          </a:xfrm>
        </p:spPr>
        <p:txBody>
          <a:bodyPr/>
          <a:lstStyle/>
          <a:p>
            <a:r>
              <a:rPr lang="en-US" sz="2800" dirty="0">
                <a:latin typeface="Arial" charset="0"/>
                <a:ea typeface="ＭＳ Ｐゴシック" charset="0"/>
                <a:cs typeface="ＭＳ Ｐゴシック" charset="0"/>
              </a:rPr>
              <a:t>Higher Temperatures Worsen Air Pollution</a:t>
            </a:r>
          </a:p>
        </p:txBody>
      </p:sp>
      <p:sp>
        <p:nvSpPr>
          <p:cNvPr id="2" name="Footer Placeholder 1"/>
          <p:cNvSpPr>
            <a:spLocks noGrp="1"/>
          </p:cNvSpPr>
          <p:nvPr>
            <p:ph type="ftr" sz="quarter" idx="11"/>
          </p:nvPr>
        </p:nvSpPr>
        <p:spPr/>
        <p:txBody>
          <a:bodyPr/>
          <a:lstStyle/>
          <a:p>
            <a:pPr>
              <a:defRPr/>
            </a:pPr>
            <a:endParaRPr lang="en-US" dirty="0">
              <a:solidFill>
                <a:srgbClr val="7C8F97">
                  <a:lumMod val="60000"/>
                  <a:lumOff val="40000"/>
                </a:srgbClr>
              </a:solidFill>
            </a:endParaRPr>
          </a:p>
        </p:txBody>
      </p:sp>
      <p:sp>
        <p:nvSpPr>
          <p:cNvPr id="27652" name="Slide Number Placeholder 2"/>
          <p:cNvSpPr>
            <a:spLocks noGrp="1"/>
          </p:cNvSpPr>
          <p:nvPr>
            <p:ph type="sldNum" sz="quarter" idx="12"/>
          </p:nvPr>
        </p:nvSpPr>
        <p:spPr>
          <a:xfrm>
            <a:off x="6553200" y="64928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D23E0-BFFE-C04D-A3CC-9E61F2B1A062}" type="slidenum">
              <a:rPr lang="en-US" sz="1200">
                <a:solidFill>
                  <a:srgbClr val="003399"/>
                </a:solidFill>
                <a:latin typeface="Arial" charset="0"/>
              </a:rPr>
              <a:pPr eaLnBrk="1" hangingPunct="1"/>
              <a:t>10</a:t>
            </a:fld>
            <a:endParaRPr lang="en-US" sz="1200" dirty="0">
              <a:solidFill>
                <a:srgbClr val="003399"/>
              </a:solidFill>
              <a:latin typeface="Arial" charset="0"/>
            </a:endParaRPr>
          </a:p>
        </p:txBody>
      </p:sp>
      <p:pic>
        <p:nvPicPr>
          <p:cNvPr id="27655" name="Picture 10" descr="Screen shot 2013-05-16 at 7.56.1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7490" y="762000"/>
            <a:ext cx="3536950" cy="239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creen shot 2013-05-16 at 8.00.0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434357"/>
            <a:ext cx="2980690" cy="24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mtns burning_09_station f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19400"/>
            <a:ext cx="4097165" cy="20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Shot 2014-05-08 at 7.05.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07" y="3762375"/>
            <a:ext cx="3803758" cy="2959100"/>
          </a:xfrm>
          <a:prstGeom prst="rect">
            <a:avLst/>
          </a:prstGeom>
        </p:spPr>
      </p:pic>
      <p:sp>
        <p:nvSpPr>
          <p:cNvPr id="13" name="TextBox 12"/>
          <p:cNvSpPr txBox="1"/>
          <p:nvPr/>
        </p:nvSpPr>
        <p:spPr>
          <a:xfrm>
            <a:off x="76200" y="0"/>
            <a:ext cx="1981200" cy="2092881"/>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Intermediate</a:t>
            </a:r>
          </a:p>
          <a:p>
            <a:pPr algn="ctr"/>
            <a:r>
              <a:rPr lang="en-US" sz="2000" dirty="0" smtClean="0">
                <a:solidFill>
                  <a:schemeClr val="bg1"/>
                </a:solidFill>
              </a:rPr>
              <a:t>Factors</a:t>
            </a:r>
          </a:p>
          <a:p>
            <a:endParaRPr lang="en-US" dirty="0"/>
          </a:p>
          <a:p>
            <a:endParaRPr lang="en-US" dirty="0" smtClean="0"/>
          </a:p>
          <a:p>
            <a:endParaRPr lang="en-US" dirty="0" smtClean="0"/>
          </a:p>
        </p:txBody>
      </p:sp>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675" y="1409378"/>
            <a:ext cx="336168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4509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7813"/>
            <a:ext cx="6629400" cy="1139825"/>
          </a:xfrm>
        </p:spPr>
        <p:txBody>
          <a:bodyPr/>
          <a:lstStyle/>
          <a:p>
            <a:r>
              <a:rPr lang="en-US" dirty="0" smtClean="0"/>
              <a:t>Drought and Health</a:t>
            </a:r>
            <a:endParaRPr lang="en-US" dirty="0"/>
          </a:p>
        </p:txBody>
      </p:sp>
      <p:sp>
        <p:nvSpPr>
          <p:cNvPr id="3" name="Content Placeholder 2"/>
          <p:cNvSpPr>
            <a:spLocks noGrp="1"/>
          </p:cNvSpPr>
          <p:nvPr>
            <p:ph sz="half" idx="1"/>
          </p:nvPr>
        </p:nvSpPr>
        <p:spPr>
          <a:xfrm>
            <a:off x="429094" y="2025008"/>
            <a:ext cx="4037177" cy="4050355"/>
          </a:xfrm>
        </p:spPr>
        <p:txBody>
          <a:bodyPr>
            <a:normAutofit/>
          </a:bodyPr>
          <a:lstStyle/>
          <a:p>
            <a:r>
              <a:rPr lang="en-US" dirty="0" smtClean="0"/>
              <a:t>Water quantity</a:t>
            </a:r>
          </a:p>
          <a:p>
            <a:r>
              <a:rPr lang="en-US" dirty="0" smtClean="0"/>
              <a:t>Water quality</a:t>
            </a:r>
          </a:p>
          <a:p>
            <a:r>
              <a:rPr lang="en-US" dirty="0" smtClean="0"/>
              <a:t>Food insecurity</a:t>
            </a:r>
          </a:p>
          <a:p>
            <a:r>
              <a:rPr lang="en-US" dirty="0" smtClean="0"/>
              <a:t>Wildfire</a:t>
            </a:r>
          </a:p>
          <a:p>
            <a:r>
              <a:rPr lang="en-US" dirty="0" smtClean="0"/>
              <a:t>Dust</a:t>
            </a:r>
          </a:p>
        </p:txBody>
      </p:sp>
      <p:sp>
        <p:nvSpPr>
          <p:cNvPr id="4" name="Content Placeholder 3"/>
          <p:cNvSpPr>
            <a:spLocks noGrp="1"/>
          </p:cNvSpPr>
          <p:nvPr>
            <p:ph sz="half" idx="2"/>
          </p:nvPr>
        </p:nvSpPr>
        <p:spPr>
          <a:xfrm>
            <a:off x="4648198" y="2025008"/>
            <a:ext cx="4122489" cy="4050355"/>
          </a:xfrm>
        </p:spPr>
        <p:txBody>
          <a:bodyPr>
            <a:normAutofit/>
          </a:bodyPr>
          <a:lstStyle/>
          <a:p>
            <a:r>
              <a:rPr lang="en-US" dirty="0"/>
              <a:t>Vector-born disease</a:t>
            </a:r>
          </a:p>
          <a:p>
            <a:r>
              <a:rPr lang="en-US" dirty="0"/>
              <a:t>Infectious </a:t>
            </a:r>
            <a:r>
              <a:rPr lang="en-US" dirty="0" smtClean="0"/>
              <a:t>disease</a:t>
            </a:r>
          </a:p>
          <a:p>
            <a:r>
              <a:rPr lang="en-US" dirty="0" smtClean="0"/>
              <a:t>Sanitation</a:t>
            </a:r>
            <a:endParaRPr lang="en-US" dirty="0"/>
          </a:p>
          <a:p>
            <a:r>
              <a:rPr lang="en-US" dirty="0"/>
              <a:t>Recreational </a:t>
            </a:r>
            <a:r>
              <a:rPr lang="en-US" dirty="0" smtClean="0"/>
              <a:t>risk</a:t>
            </a:r>
          </a:p>
          <a:p>
            <a:r>
              <a:rPr lang="en-US" dirty="0" smtClean="0"/>
              <a:t>Mental Health</a:t>
            </a:r>
            <a:endParaRPr lang="en-US" dirty="0"/>
          </a:p>
          <a:p>
            <a:endParaRPr lang="en-US" dirty="0"/>
          </a:p>
        </p:txBody>
      </p:sp>
      <p:sp>
        <p:nvSpPr>
          <p:cNvPr id="5" name="TextBox 4"/>
          <p:cNvSpPr txBox="1"/>
          <p:nvPr/>
        </p:nvSpPr>
        <p:spPr>
          <a:xfrm>
            <a:off x="38100" y="0"/>
            <a:ext cx="1905000" cy="1261884"/>
          </a:xfrm>
          <a:prstGeom prst="rect">
            <a:avLst/>
          </a:prstGeom>
          <a:solidFill>
            <a:srgbClr val="1F5830"/>
          </a:solidFill>
        </p:spPr>
        <p:txBody>
          <a:bodyPr wrap="square" rtlCol="0">
            <a:spAutoFit/>
          </a:bodyPr>
          <a:lstStyle/>
          <a:p>
            <a:endParaRPr lang="en-US" dirty="0" smtClean="0">
              <a:solidFill>
                <a:schemeClr val="bg1"/>
              </a:solidFill>
            </a:endParaRPr>
          </a:p>
          <a:p>
            <a:pPr algn="ctr"/>
            <a:r>
              <a:rPr lang="en-US" sz="2000" dirty="0" smtClean="0">
                <a:solidFill>
                  <a:schemeClr val="bg1"/>
                </a:solidFill>
              </a:rPr>
              <a:t>Intermediate</a:t>
            </a:r>
          </a:p>
          <a:p>
            <a:pPr algn="ctr"/>
            <a:r>
              <a:rPr lang="en-US" sz="2000" dirty="0" smtClean="0">
                <a:solidFill>
                  <a:schemeClr val="bg1"/>
                </a:solidFill>
              </a:rPr>
              <a:t>Factors</a:t>
            </a:r>
            <a:endParaRPr lang="en-US" dirty="0" smtClean="0"/>
          </a:p>
          <a:p>
            <a:endParaRPr lang="en-US" dirty="0" smtClean="0"/>
          </a:p>
        </p:txBody>
      </p:sp>
    </p:spTree>
    <p:extLst>
      <p:ext uri="{BB962C8B-B14F-4D97-AF65-F5344CB8AC3E}">
        <p14:creationId xmlns:p14="http://schemas.microsoft.com/office/powerpoint/2010/main" val="1691689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11" name="Content Placeholder 10"/>
          <p:cNvSpPr>
            <a:spLocks noGrp="1"/>
          </p:cNvSpPr>
          <p:nvPr>
            <p:ph idx="1"/>
          </p:nvPr>
        </p:nvSpPr>
        <p:spPr>
          <a:xfrm>
            <a:off x="457200" y="2133600"/>
            <a:ext cx="8229600" cy="3997325"/>
          </a:xfrm>
        </p:spPr>
        <p:txBody>
          <a:bodyPr/>
          <a:lstStyle/>
          <a:p>
            <a:r>
              <a:rPr lang="en-US" sz="2000" dirty="0" smtClean="0"/>
              <a:t>Extreme weather injuries, </a:t>
            </a:r>
            <a:r>
              <a:rPr lang="en-US" sz="2000" dirty="0" err="1" smtClean="0"/>
              <a:t>drownings</a:t>
            </a:r>
            <a:r>
              <a:rPr lang="en-US" sz="2000" dirty="0" smtClean="0"/>
              <a:t>, fatalities</a:t>
            </a:r>
            <a:endParaRPr lang="en-US" sz="2000" dirty="0"/>
          </a:p>
          <a:p>
            <a:r>
              <a:rPr lang="en-US" sz="2000" dirty="0" smtClean="0"/>
              <a:t>Heat-related illnesses and deaths </a:t>
            </a:r>
          </a:p>
          <a:p>
            <a:r>
              <a:rPr lang="en-US" sz="2000" dirty="0" smtClean="0"/>
              <a:t>Air pollution impacts – respiratory, cardiovascular</a:t>
            </a:r>
          </a:p>
          <a:p>
            <a:r>
              <a:rPr lang="en-US" sz="2000" dirty="0" smtClean="0"/>
              <a:t>Allergic disease</a:t>
            </a:r>
          </a:p>
          <a:p>
            <a:r>
              <a:rPr lang="en-US" sz="2000" dirty="0" smtClean="0"/>
              <a:t>Infectious disease</a:t>
            </a:r>
          </a:p>
          <a:p>
            <a:pPr lvl="1"/>
            <a:r>
              <a:rPr lang="en-US" sz="1800" dirty="0" smtClean="0"/>
              <a:t>Water and food-borne disease</a:t>
            </a:r>
          </a:p>
          <a:p>
            <a:pPr lvl="1"/>
            <a:r>
              <a:rPr lang="en-US" sz="1800" dirty="0" smtClean="0"/>
              <a:t>Vector-borne disease</a:t>
            </a:r>
          </a:p>
          <a:p>
            <a:r>
              <a:rPr lang="en-US" sz="2000" dirty="0" smtClean="0"/>
              <a:t>Food insecurity and malnutrition</a:t>
            </a:r>
          </a:p>
          <a:p>
            <a:r>
              <a:rPr lang="en-US" sz="2000" dirty="0" smtClean="0"/>
              <a:t>Water insecurity</a:t>
            </a:r>
          </a:p>
          <a:p>
            <a:r>
              <a:rPr lang="en-US" sz="2000" dirty="0" smtClean="0"/>
              <a:t>Displacement and migration</a:t>
            </a:r>
          </a:p>
          <a:p>
            <a:r>
              <a:rPr lang="en-US" sz="2000" dirty="0" smtClean="0"/>
              <a:t>Stress and mental health impacts</a:t>
            </a:r>
          </a:p>
          <a:p>
            <a:pPr lvl="1"/>
            <a:endParaRPr lang="en-US" dirty="0" smtClean="0"/>
          </a:p>
          <a:p>
            <a:pPr lvl="1"/>
            <a:endParaRPr lang="en-US" dirty="0"/>
          </a:p>
        </p:txBody>
      </p:sp>
      <p:sp>
        <p:nvSpPr>
          <p:cNvPr id="3" name="Slide Number Placeholder 2"/>
          <p:cNvSpPr>
            <a:spLocks noGrp="1"/>
          </p:cNvSpPr>
          <p:nvPr>
            <p:ph type="sldNum" sz="quarter" idx="12"/>
          </p:nvPr>
        </p:nvSpPr>
        <p:spPr/>
        <p:txBody>
          <a:bodyPr/>
          <a:lstStyle/>
          <a:p>
            <a:pPr>
              <a:defRPr/>
            </a:pPr>
            <a:fld id="{E167831D-470C-45AE-B06E-84C0F3C71110}" type="slidenum">
              <a:rPr lang="en-US" smtClean="0"/>
              <a:pPr>
                <a:defRPr/>
              </a:pPr>
              <a:t>12</a:t>
            </a:fld>
            <a:endParaRPr lang="en-US"/>
          </a:p>
        </p:txBody>
      </p:sp>
      <p:sp>
        <p:nvSpPr>
          <p:cNvPr id="4" name="TextBox 3"/>
          <p:cNvSpPr txBox="1"/>
          <p:nvPr/>
        </p:nvSpPr>
        <p:spPr>
          <a:xfrm>
            <a:off x="228600" y="12700"/>
            <a:ext cx="4876800" cy="1785104"/>
          </a:xfrm>
          <a:prstGeom prst="rect">
            <a:avLst/>
          </a:prstGeom>
          <a:solidFill>
            <a:srgbClr val="1F5830"/>
          </a:solidFill>
        </p:spPr>
        <p:txBody>
          <a:bodyPr wrap="square" rtlCol="0">
            <a:spAutoFit/>
          </a:bodyPr>
          <a:lstStyle/>
          <a:p>
            <a:endParaRPr lang="en-US" dirty="0" smtClean="0">
              <a:solidFill>
                <a:schemeClr val="bg1"/>
              </a:solidFill>
            </a:endParaRPr>
          </a:p>
          <a:p>
            <a:r>
              <a:rPr lang="en-US" sz="2800" dirty="0" smtClean="0">
                <a:solidFill>
                  <a:schemeClr val="bg1"/>
                </a:solidFill>
              </a:rPr>
              <a:t/>
            </a:r>
            <a:br>
              <a:rPr lang="en-US" sz="2800" dirty="0" smtClean="0">
                <a:solidFill>
                  <a:schemeClr val="bg1"/>
                </a:solidFill>
              </a:rPr>
            </a:br>
            <a:r>
              <a:rPr lang="en-US" sz="2800" dirty="0" smtClean="0">
                <a:solidFill>
                  <a:schemeClr val="bg1"/>
                </a:solidFill>
              </a:rPr>
              <a:t>Climate Health Impacts</a:t>
            </a:r>
          </a:p>
          <a:p>
            <a:endParaRPr lang="en-US" dirty="0" smtClean="0"/>
          </a:p>
          <a:p>
            <a:endParaRPr lang="en-US" dirty="0" smtClean="0"/>
          </a:p>
        </p:txBody>
      </p:sp>
    </p:spTree>
    <p:extLst>
      <p:ext uri="{BB962C8B-B14F-4D97-AF65-F5344CB8AC3E}">
        <p14:creationId xmlns:p14="http://schemas.microsoft.com/office/powerpoint/2010/main" val="31010616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fast-food-n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235200" cy="1676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3" descr="ca_traff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447800"/>
            <a:ext cx="2037236"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029200"/>
            <a:ext cx="3007773" cy="18288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4" descr="biking pic"/>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14800" y="1981200"/>
            <a:ext cx="3954463"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FarmersMkt1%20bmp"/>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3200" y="0"/>
            <a:ext cx="2590800" cy="38862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4" descr="nice park and playgroun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46675" y="4572000"/>
            <a:ext cx="4073525" cy="22860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endParaRPr 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8D3D8BBE-6B2D-440C-9E48-FDC49FB0FCDD}" type="slidenum">
              <a:rPr lang="en-US" smtClean="0">
                <a:solidFill>
                  <a:srgbClr val="000000"/>
                </a:solidFill>
              </a:rPr>
              <a:pPr>
                <a:defRPr/>
              </a:pPr>
              <a:t>13</a:t>
            </a:fld>
            <a:endParaRPr lang="en-US" dirty="0">
              <a:solidFill>
                <a:srgbClr val="000000"/>
              </a:solidFill>
            </a:endParaRPr>
          </a:p>
        </p:txBody>
      </p:sp>
      <p:sp>
        <p:nvSpPr>
          <p:cNvPr id="10" name="TextBox 9"/>
          <p:cNvSpPr txBox="1"/>
          <p:nvPr/>
        </p:nvSpPr>
        <p:spPr>
          <a:xfrm>
            <a:off x="2209800" y="0"/>
            <a:ext cx="4343400" cy="1508105"/>
          </a:xfrm>
          <a:prstGeom prst="rect">
            <a:avLst/>
          </a:prstGeom>
          <a:solidFill>
            <a:srgbClr val="668FDF"/>
          </a:solidFill>
        </p:spPr>
        <p:txBody>
          <a:bodyPr wrap="square" rtlCol="0">
            <a:spAutoFit/>
          </a:bodyPr>
          <a:lstStyle/>
          <a:p>
            <a:pPr algn="ctr"/>
            <a:endParaRPr lang="en-US" sz="2000" dirty="0" smtClean="0">
              <a:solidFill>
                <a:schemeClr val="bg1"/>
              </a:solidFill>
            </a:endParaRPr>
          </a:p>
          <a:p>
            <a:pPr algn="ctr"/>
            <a:r>
              <a:rPr lang="en-US" sz="2000" dirty="0" smtClean="0">
                <a:solidFill>
                  <a:schemeClr val="bg1"/>
                </a:solidFill>
              </a:rPr>
              <a:t>Living Conditions: </a:t>
            </a:r>
          </a:p>
          <a:p>
            <a:pPr algn="ctr"/>
            <a:r>
              <a:rPr lang="en-US" dirty="0" smtClean="0">
                <a:solidFill>
                  <a:schemeClr val="bg1"/>
                </a:solidFill>
              </a:rPr>
              <a:t>Physical, Social, Economic, Services Environments</a:t>
            </a:r>
          </a:p>
          <a:p>
            <a:pPr algn="ctr"/>
            <a:endParaRPr lang="en-US" sz="1600" dirty="0" smtClean="0"/>
          </a:p>
        </p:txBody>
      </p:sp>
      <p:pic>
        <p:nvPicPr>
          <p:cNvPr id="11" name="Picture 10" descr="Screen Shot 2014-10-08 at 9.21.3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00" y="3657600"/>
            <a:ext cx="2832100" cy="1699260"/>
          </a:xfrm>
          <a:prstGeom prst="rect">
            <a:avLst/>
          </a:prstGeom>
        </p:spPr>
      </p:pic>
      <p:pic>
        <p:nvPicPr>
          <p:cNvPr id="13" name="Picture 4" descr="Screen Shot 2013-11-18 at 3.55.40 PM.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24200" y="5029200"/>
            <a:ext cx="2035175"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0159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eaLnBrk="1" hangingPunct="1"/>
            <a:r>
              <a:rPr lang="en-US">
                <a:latin typeface="Garamond" charset="0"/>
                <a:ea typeface="ＭＳ Ｐゴシック" charset="0"/>
                <a:cs typeface="ＭＳ Ｐゴシック" charset="0"/>
              </a:rPr>
              <a:t>Social Determinants of Health</a:t>
            </a:r>
          </a:p>
        </p:txBody>
      </p:sp>
      <p:sp>
        <p:nvSpPr>
          <p:cNvPr id="41987" name="Rectangle 3"/>
          <p:cNvSpPr>
            <a:spLocks noGrp="1" noChangeArrowheads="1"/>
          </p:cNvSpPr>
          <p:nvPr>
            <p:ph sz="half" idx="1"/>
          </p:nvPr>
        </p:nvSpPr>
        <p:spPr/>
        <p:txBody>
          <a:bodyPr>
            <a:normAutofit/>
          </a:bodyPr>
          <a:lstStyle/>
          <a:p>
            <a:pPr eaLnBrk="1" hangingPunct="1">
              <a:lnSpc>
                <a:spcPct val="90000"/>
              </a:lnSpc>
            </a:pPr>
            <a:r>
              <a:rPr lang="en-US" dirty="0">
                <a:latin typeface="Verdana" charset="0"/>
                <a:ea typeface="ＭＳ Ｐゴシック" charset="0"/>
                <a:cs typeface="ＭＳ Ｐゴシック" charset="0"/>
              </a:rPr>
              <a:t>Education</a:t>
            </a:r>
          </a:p>
          <a:p>
            <a:pPr eaLnBrk="1" hangingPunct="1">
              <a:lnSpc>
                <a:spcPct val="90000"/>
              </a:lnSpc>
            </a:pPr>
            <a:r>
              <a:rPr lang="en-US" dirty="0">
                <a:latin typeface="Verdana" charset="0"/>
                <a:ea typeface="ＭＳ Ｐゴシック" charset="0"/>
                <a:cs typeface="ＭＳ Ｐゴシック" charset="0"/>
              </a:rPr>
              <a:t>Income</a:t>
            </a:r>
          </a:p>
          <a:p>
            <a:pPr eaLnBrk="1" hangingPunct="1">
              <a:lnSpc>
                <a:spcPct val="90000"/>
              </a:lnSpc>
            </a:pPr>
            <a:r>
              <a:rPr lang="en-US" dirty="0">
                <a:latin typeface="Verdana" charset="0"/>
                <a:ea typeface="ＭＳ Ｐゴシック" charset="0"/>
                <a:cs typeface="ＭＳ Ｐゴシック" charset="0"/>
              </a:rPr>
              <a:t>Inequality</a:t>
            </a:r>
          </a:p>
          <a:p>
            <a:pPr eaLnBrk="1" hangingPunct="1">
              <a:lnSpc>
                <a:spcPct val="90000"/>
              </a:lnSpc>
            </a:pPr>
            <a:r>
              <a:rPr lang="en-US" dirty="0">
                <a:latin typeface="Verdana" charset="0"/>
                <a:ea typeface="ＭＳ Ｐゴシック" charset="0"/>
                <a:cs typeface="ＭＳ Ｐゴシック" charset="0"/>
              </a:rPr>
              <a:t>Race &amp; ethnicity</a:t>
            </a:r>
          </a:p>
          <a:p>
            <a:pPr eaLnBrk="1" hangingPunct="1">
              <a:lnSpc>
                <a:spcPct val="90000"/>
              </a:lnSpc>
            </a:pPr>
            <a:r>
              <a:rPr lang="en-US" dirty="0">
                <a:latin typeface="Verdana" charset="0"/>
                <a:ea typeface="ＭＳ Ｐゴシック" charset="0"/>
                <a:cs typeface="ＭＳ Ｐゴシック" charset="0"/>
              </a:rPr>
              <a:t>Gender</a:t>
            </a:r>
          </a:p>
          <a:p>
            <a:pPr eaLnBrk="1" hangingPunct="1">
              <a:lnSpc>
                <a:spcPct val="90000"/>
              </a:lnSpc>
            </a:pPr>
            <a:r>
              <a:rPr lang="en-US" dirty="0" smtClean="0">
                <a:latin typeface="Verdana" charset="0"/>
                <a:ea typeface="ＭＳ Ｐゴシック" charset="0"/>
                <a:cs typeface="ＭＳ Ｐゴシック" charset="0"/>
              </a:rPr>
              <a:t>Early </a:t>
            </a:r>
            <a:r>
              <a:rPr lang="en-US" dirty="0">
                <a:latin typeface="Verdana" charset="0"/>
                <a:ea typeface="ＭＳ Ｐゴシック" charset="0"/>
                <a:cs typeface="ＭＳ Ｐゴシック" charset="0"/>
              </a:rPr>
              <a:t>child experiences</a:t>
            </a:r>
          </a:p>
          <a:p>
            <a:pPr eaLnBrk="1" hangingPunct="1">
              <a:lnSpc>
                <a:spcPct val="90000"/>
              </a:lnSpc>
            </a:pPr>
            <a:r>
              <a:rPr lang="en-US" dirty="0">
                <a:latin typeface="Verdana" charset="0"/>
                <a:ea typeface="ＭＳ Ｐゴシック" charset="0"/>
                <a:cs typeface="ＭＳ Ｐゴシック" charset="0"/>
              </a:rPr>
              <a:t>Social support</a:t>
            </a:r>
          </a:p>
          <a:p>
            <a:pPr eaLnBrk="1" hangingPunct="1">
              <a:lnSpc>
                <a:spcPct val="90000"/>
              </a:lnSpc>
            </a:pPr>
            <a:r>
              <a:rPr lang="en-US" dirty="0">
                <a:latin typeface="Verdana" charset="0"/>
                <a:ea typeface="ＭＳ Ｐゴシック" charset="0"/>
                <a:cs typeface="ＭＳ Ｐゴシック" charset="0"/>
              </a:rPr>
              <a:t>Employment</a:t>
            </a:r>
          </a:p>
          <a:p>
            <a:pPr eaLnBrk="1" hangingPunct="1">
              <a:lnSpc>
                <a:spcPct val="90000"/>
              </a:lnSpc>
            </a:pPr>
            <a:endParaRPr lang="en-US" dirty="0">
              <a:latin typeface="Verdana" charset="0"/>
              <a:ea typeface="ＭＳ Ｐゴシック" charset="0"/>
              <a:cs typeface="ＭＳ Ｐゴシック" charset="0"/>
            </a:endParaRPr>
          </a:p>
        </p:txBody>
      </p:sp>
      <p:sp>
        <p:nvSpPr>
          <p:cNvPr id="41988" name="Content Placeholder 3"/>
          <p:cNvSpPr>
            <a:spLocks noGrp="1"/>
          </p:cNvSpPr>
          <p:nvPr>
            <p:ph sz="half" idx="2"/>
          </p:nvPr>
        </p:nvSpPr>
        <p:spPr/>
        <p:txBody>
          <a:bodyPr>
            <a:normAutofit/>
          </a:bodyPr>
          <a:lstStyle/>
          <a:p>
            <a:pPr eaLnBrk="1" hangingPunct="1">
              <a:lnSpc>
                <a:spcPct val="90000"/>
              </a:lnSpc>
            </a:pPr>
            <a:r>
              <a:rPr lang="en-US" dirty="0">
                <a:latin typeface="Verdana" charset="0"/>
                <a:ea typeface="ＭＳ Ｐゴシック" charset="0"/>
                <a:cs typeface="ＭＳ Ｐゴシック" charset="0"/>
              </a:rPr>
              <a:t>Social &amp; cultural</a:t>
            </a:r>
            <a:br>
              <a:rPr lang="en-US" dirty="0">
                <a:latin typeface="Verdana" charset="0"/>
                <a:ea typeface="ＭＳ Ｐゴシック" charset="0"/>
                <a:cs typeface="ＭＳ Ｐゴシック" charset="0"/>
              </a:rPr>
            </a:br>
            <a:r>
              <a:rPr lang="en-US" dirty="0">
                <a:latin typeface="Verdana" charset="0"/>
                <a:ea typeface="ＭＳ Ｐゴシック" charset="0"/>
                <a:cs typeface="ＭＳ Ｐゴシック" charset="0"/>
              </a:rPr>
              <a:t>environments</a:t>
            </a:r>
          </a:p>
          <a:p>
            <a:pPr eaLnBrk="1" hangingPunct="1">
              <a:lnSpc>
                <a:spcPct val="90000"/>
              </a:lnSpc>
            </a:pPr>
            <a:r>
              <a:rPr lang="en-US" dirty="0" smtClean="0">
                <a:latin typeface="Verdana" charset="0"/>
                <a:ea typeface="ＭＳ Ｐゴシック" charset="0"/>
                <a:cs typeface="ＭＳ Ｐゴシック" charset="0"/>
              </a:rPr>
              <a:t>Built </a:t>
            </a:r>
            <a:r>
              <a:rPr lang="en-US" dirty="0">
                <a:latin typeface="Verdana" charset="0"/>
                <a:ea typeface="ＭＳ Ｐゴシック" charset="0"/>
                <a:cs typeface="ＭＳ Ｐゴシック" charset="0"/>
              </a:rPr>
              <a:t>environment</a:t>
            </a:r>
          </a:p>
          <a:p>
            <a:pPr eaLnBrk="1" hangingPunct="1">
              <a:lnSpc>
                <a:spcPct val="90000"/>
              </a:lnSpc>
            </a:pPr>
            <a:r>
              <a:rPr lang="en-US" dirty="0">
                <a:latin typeface="Verdana" charset="0"/>
                <a:ea typeface="ＭＳ Ｐゴシック" charset="0"/>
                <a:cs typeface="ＭＳ Ｐゴシック" charset="0"/>
              </a:rPr>
              <a:t>Housing</a:t>
            </a:r>
          </a:p>
          <a:p>
            <a:pPr eaLnBrk="1" hangingPunct="1">
              <a:lnSpc>
                <a:spcPct val="90000"/>
              </a:lnSpc>
            </a:pPr>
            <a:r>
              <a:rPr lang="en-US" dirty="0">
                <a:latin typeface="Verdana" charset="0"/>
                <a:ea typeface="ＭＳ Ｐゴシック" charset="0"/>
                <a:cs typeface="ＭＳ Ｐゴシック" charset="0"/>
              </a:rPr>
              <a:t>Transportation</a:t>
            </a:r>
          </a:p>
          <a:p>
            <a:pPr eaLnBrk="1" hangingPunct="1">
              <a:lnSpc>
                <a:spcPct val="90000"/>
              </a:lnSpc>
            </a:pPr>
            <a:r>
              <a:rPr lang="en-US" dirty="0">
                <a:latin typeface="Verdana" charset="0"/>
                <a:ea typeface="ＭＳ Ｐゴシック" charset="0"/>
                <a:cs typeface="ＭＳ Ｐゴシック" charset="0"/>
              </a:rPr>
              <a:t>Green space</a:t>
            </a:r>
          </a:p>
          <a:p>
            <a:pPr eaLnBrk="1" hangingPunct="1">
              <a:lnSpc>
                <a:spcPct val="90000"/>
              </a:lnSpc>
            </a:pPr>
            <a:r>
              <a:rPr lang="en-US" dirty="0">
                <a:latin typeface="Verdana" charset="0"/>
                <a:ea typeface="ＭＳ Ｐゴシック" charset="0"/>
                <a:cs typeface="ＭＳ Ｐゴシック" charset="0"/>
              </a:rPr>
              <a:t>Food environment</a:t>
            </a:r>
          </a:p>
          <a:p>
            <a:pPr eaLnBrk="1" hangingPunct="1">
              <a:lnSpc>
                <a:spcPct val="90000"/>
              </a:lnSpc>
            </a:pPr>
            <a:r>
              <a:rPr lang="en-US" dirty="0">
                <a:latin typeface="Verdana" charset="0"/>
                <a:ea typeface="ＭＳ Ｐゴシック" charset="0"/>
                <a:cs typeface="ＭＳ Ｐゴシック" charset="0"/>
              </a:rPr>
              <a:t>Stress</a:t>
            </a:r>
          </a:p>
          <a:p>
            <a:pPr>
              <a:buFont typeface="Wingdings" charset="0"/>
              <a:buNone/>
            </a:pPr>
            <a:endParaRPr lang="en-US" dirty="0">
              <a:latin typeface="Verdana" charset="0"/>
              <a:ea typeface="ＭＳ Ｐゴシック" charset="0"/>
              <a:cs typeface="ＭＳ Ｐゴシック" charset="0"/>
            </a:endParaRPr>
          </a:p>
        </p:txBody>
      </p:sp>
      <p:sp>
        <p:nvSpPr>
          <p:cNvPr id="2" name="Footer Placeholder 1"/>
          <p:cNvSpPr>
            <a:spLocks noGrp="1"/>
          </p:cNvSpPr>
          <p:nvPr>
            <p:ph type="ftr" sz="quarter" idx="11"/>
          </p:nvPr>
        </p:nvSpPr>
        <p:spPr/>
        <p:txBody>
          <a:bodyPr/>
          <a:lstStyle/>
          <a:p>
            <a:pPr>
              <a:defRPr/>
            </a:pPr>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F2CA8919-7474-497A-968A-849000417220}"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18984542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6112" y="274577"/>
            <a:ext cx="8564722" cy="6212314"/>
            <a:chOff x="-1809663" y="6754365"/>
            <a:chExt cx="10464944" cy="6512870"/>
          </a:xfrm>
        </p:grpSpPr>
        <p:pic>
          <p:nvPicPr>
            <p:cNvPr id="6" name="Picture 4" descr="health happens here life expectacn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09663" y="8216439"/>
              <a:ext cx="9963063" cy="505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08382" y="6754365"/>
              <a:ext cx="7146899" cy="1503193"/>
            </a:xfrm>
            <a:prstGeom prst="rect">
              <a:avLst/>
            </a:prstGeom>
            <a:noFill/>
          </p:spPr>
          <p:txBody>
            <a:bodyPr wrap="square" rtlCol="0">
              <a:spAutoFit/>
            </a:bodyPr>
            <a:lstStyle/>
            <a:p>
              <a:r>
                <a:rPr lang="en-US" sz="2000" dirty="0"/>
                <a:t>"</a:t>
              </a:r>
              <a:r>
                <a:rPr lang="en-US" sz="1600" dirty="0"/>
                <a:t>Social injustice is killing </a:t>
              </a:r>
              <a:r>
                <a:rPr lang="en-US" sz="1600" dirty="0" smtClean="0"/>
                <a:t>people</a:t>
              </a:r>
              <a:br>
                <a:rPr lang="en-US" sz="1600" dirty="0" smtClean="0"/>
              </a:br>
              <a:r>
                <a:rPr lang="en-US" sz="1600" dirty="0" smtClean="0"/>
                <a:t> </a:t>
              </a:r>
              <a:r>
                <a:rPr lang="en-US" sz="1600" dirty="0"/>
                <a:t>on a grand scale</a:t>
              </a:r>
              <a:r>
                <a:rPr lang="en-US" sz="1600" dirty="0" smtClean="0"/>
                <a:t>.”</a:t>
              </a:r>
              <a:r>
                <a:rPr lang="en-US" dirty="0" smtClean="0"/>
                <a:t/>
              </a:r>
              <a:br>
                <a:rPr lang="en-US" dirty="0" smtClean="0"/>
              </a:br>
              <a:r>
                <a:rPr lang="en-US" sz="1400" dirty="0" smtClean="0"/>
                <a:t>  </a:t>
              </a:r>
              <a:r>
                <a:rPr lang="en-US" sz="900" dirty="0" smtClean="0"/>
                <a:t>WHO Commission on the Social Determinants of Health, 2008</a:t>
              </a:r>
              <a:endParaRPr lang="en-US" sz="900" dirty="0"/>
            </a:p>
          </p:txBody>
        </p:sp>
      </p:grpSp>
    </p:spTree>
    <p:extLst>
      <p:ext uri="{BB962C8B-B14F-4D97-AF65-F5344CB8AC3E}">
        <p14:creationId xmlns:p14="http://schemas.microsoft.com/office/powerpoint/2010/main" val="388785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7C8F97">
                  <a:lumMod val="60000"/>
                  <a:lumOff val="40000"/>
                </a:srgbClr>
              </a:solidFill>
            </a:endParaRPr>
          </a:p>
        </p:txBody>
      </p:sp>
      <p:sp>
        <p:nvSpPr>
          <p:cNvPr id="5" name="Slide Number Placeholder 4"/>
          <p:cNvSpPr>
            <a:spLocks noGrp="1"/>
          </p:cNvSpPr>
          <p:nvPr>
            <p:ph type="sldNum" sz="quarter" idx="12"/>
          </p:nvPr>
        </p:nvSpPr>
        <p:spPr/>
        <p:txBody>
          <a:bodyPr/>
          <a:lstStyle/>
          <a:p>
            <a:fld id="{A0F2594F-253C-E54B-A0AF-6A33BDA41589}" type="slidenum">
              <a:rPr lang="en-US" smtClean="0">
                <a:solidFill>
                  <a:srgbClr val="7C8F97">
                    <a:lumMod val="60000"/>
                    <a:lumOff val="40000"/>
                  </a:srgbClr>
                </a:solidFill>
                <a:latin typeface="Calisto MT"/>
              </a:rPr>
              <a:pPr/>
              <a:t>16</a:t>
            </a:fld>
            <a:endParaRPr lang="en-US" dirty="0">
              <a:solidFill>
                <a:srgbClr val="7C8F97">
                  <a:lumMod val="60000"/>
                  <a:lumOff val="40000"/>
                </a:srgbClr>
              </a:solidFill>
              <a:latin typeface="Calisto MT"/>
            </a:endParaRPr>
          </a:p>
        </p:txBody>
      </p:sp>
      <p:pic>
        <p:nvPicPr>
          <p:cNvPr id="6" name="Picture 5" descr="air pollution californ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3517900" cy="2298700"/>
          </a:xfrm>
          <a:prstGeom prst="rect">
            <a:avLst/>
          </a:prstGeom>
        </p:spPr>
      </p:pic>
      <p:pic>
        <p:nvPicPr>
          <p:cNvPr id="10" name="Picture 9" descr="ocean dead zone GUl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76600"/>
            <a:ext cx="3200400" cy="2185639"/>
          </a:xfrm>
          <a:prstGeom prst="rect">
            <a:avLst/>
          </a:prstGeom>
        </p:spPr>
      </p:pic>
      <p:pic>
        <p:nvPicPr>
          <p:cNvPr id="11" name="Picture 10" descr="tropical deforest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242" y="1813160"/>
            <a:ext cx="2806992" cy="2552700"/>
          </a:xfrm>
          <a:prstGeom prst="rect">
            <a:avLst/>
          </a:prstGeom>
        </p:spPr>
      </p:pic>
      <p:pic>
        <p:nvPicPr>
          <p:cNvPr id="12" name="Picture 11" descr="Nitrate contamination map SWRCB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52400"/>
            <a:ext cx="2605920" cy="2695187"/>
          </a:xfrm>
          <a:prstGeom prst="rect">
            <a:avLst/>
          </a:prstGeom>
        </p:spPr>
      </p:pic>
      <p:pic>
        <p:nvPicPr>
          <p:cNvPr id="13" name="Picture 12" descr="soil erosion in avocado orchar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4267200"/>
            <a:ext cx="3725940" cy="2300287"/>
          </a:xfrm>
          <a:prstGeom prst="rect">
            <a:avLst/>
          </a:prstGeom>
        </p:spPr>
      </p:pic>
    </p:spTree>
    <p:extLst>
      <p:ext uri="{BB962C8B-B14F-4D97-AF65-F5344CB8AC3E}">
        <p14:creationId xmlns:p14="http://schemas.microsoft.com/office/powerpoint/2010/main" val="16501199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Vulnerability &amp; Resilience</a:t>
            </a:r>
            <a:endParaRPr lang="en-US" dirty="0"/>
          </a:p>
        </p:txBody>
      </p:sp>
      <p:sp>
        <p:nvSpPr>
          <p:cNvPr id="3" name="Content Placeholder 2"/>
          <p:cNvSpPr>
            <a:spLocks noGrp="1"/>
          </p:cNvSpPr>
          <p:nvPr>
            <p:ph idx="1"/>
          </p:nvPr>
        </p:nvSpPr>
        <p:spPr>
          <a:xfrm>
            <a:off x="165100" y="1752600"/>
            <a:ext cx="8689340" cy="4749800"/>
          </a:xfrm>
        </p:spPr>
        <p:txBody>
          <a:bodyPr>
            <a:normAutofit fontScale="77500" lnSpcReduction="20000"/>
          </a:bodyPr>
          <a:lstStyle/>
          <a:p>
            <a:r>
              <a:rPr lang="en-US" dirty="0" smtClean="0"/>
              <a:t>Vulnerability</a:t>
            </a:r>
          </a:p>
          <a:p>
            <a:pPr lvl="1"/>
            <a:r>
              <a:rPr lang="en-US" dirty="0" smtClean="0"/>
              <a:t>the </a:t>
            </a:r>
            <a:r>
              <a:rPr lang="en-US" dirty="0"/>
              <a:t>degree to which </a:t>
            </a:r>
            <a:r>
              <a:rPr lang="en-US" dirty="0" smtClean="0"/>
              <a:t>human populations are </a:t>
            </a:r>
            <a:r>
              <a:rPr lang="en-US" dirty="0"/>
              <a:t>susceptible to, and unable to cope with, adverse impacts of </a:t>
            </a:r>
            <a:r>
              <a:rPr lang="en-US" dirty="0" smtClean="0"/>
              <a:t>ecological or climate change due </a:t>
            </a:r>
            <a:r>
              <a:rPr lang="en-US" dirty="0"/>
              <a:t>to both environmental and individual factors </a:t>
            </a:r>
            <a:endParaRPr lang="en-US" dirty="0" smtClean="0"/>
          </a:p>
          <a:p>
            <a:r>
              <a:rPr lang="en-US" dirty="0" smtClean="0"/>
              <a:t>Resilience</a:t>
            </a:r>
          </a:p>
          <a:p>
            <a:pPr lvl="1"/>
            <a:r>
              <a:rPr lang="en-US" dirty="0" smtClean="0"/>
              <a:t>the </a:t>
            </a:r>
            <a:r>
              <a:rPr lang="en-US" dirty="0"/>
              <a:t>capacity of an individual, community, or institution to dynamically and effectively respond to shifting climate impact circumstances while continuing to function and </a:t>
            </a:r>
            <a:r>
              <a:rPr lang="en-US" dirty="0" smtClean="0"/>
              <a:t>prosper</a:t>
            </a:r>
          </a:p>
          <a:p>
            <a:r>
              <a:rPr lang="en-US" dirty="0" smtClean="0"/>
              <a:t>Characteristics </a:t>
            </a:r>
            <a:r>
              <a:rPr lang="en-US" dirty="0"/>
              <a:t>of resilience or vulnerability co-exist at the same time in any community or individual.  </a:t>
            </a:r>
            <a:endParaRPr lang="en-US" dirty="0" smtClean="0"/>
          </a:p>
          <a:p>
            <a:r>
              <a:rPr lang="en-US" dirty="0" smtClean="0"/>
              <a:t>Together</a:t>
            </a:r>
            <a:r>
              <a:rPr lang="en-US" dirty="0"/>
              <a:t>, </a:t>
            </a:r>
            <a:r>
              <a:rPr lang="en-US" dirty="0" smtClean="0"/>
              <a:t>the </a:t>
            </a:r>
            <a:r>
              <a:rPr lang="en-US" dirty="0"/>
              <a:t>intersection of resources, including social connection, coping mechanisms, exposures, and susceptibility that will determine the extent to which climate change impacts health and well-being.  </a:t>
            </a:r>
          </a:p>
          <a:p>
            <a:pPr lvl="1"/>
            <a:endParaRPr lang="en-US" dirty="0"/>
          </a:p>
        </p:txBody>
      </p:sp>
      <p:sp>
        <p:nvSpPr>
          <p:cNvPr id="5" name="Slide Number Placeholder 4"/>
          <p:cNvSpPr>
            <a:spLocks noGrp="1"/>
          </p:cNvSpPr>
          <p:nvPr>
            <p:ph type="sldNum" sz="quarter" idx="12"/>
          </p:nvPr>
        </p:nvSpPr>
        <p:spPr/>
        <p:txBody>
          <a:bodyPr/>
          <a:lstStyle/>
          <a:p>
            <a:fld id="{A0F2594F-253C-E54B-A0AF-6A33BDA41589}" type="slidenum">
              <a:rPr lang="en-US" smtClean="0">
                <a:solidFill>
                  <a:srgbClr val="7C8F97">
                    <a:lumMod val="60000"/>
                    <a:lumOff val="40000"/>
                  </a:srgbClr>
                </a:solidFill>
                <a:latin typeface="Calisto MT"/>
              </a:rPr>
              <a:pPr/>
              <a:t>17</a:t>
            </a:fld>
            <a:endParaRPr lang="en-US" dirty="0">
              <a:solidFill>
                <a:srgbClr val="7C8F97">
                  <a:lumMod val="60000"/>
                  <a:lumOff val="40000"/>
                </a:srgbClr>
              </a:solidFill>
              <a:latin typeface="Calisto MT"/>
            </a:endParaRPr>
          </a:p>
        </p:txBody>
      </p:sp>
    </p:spTree>
    <p:extLst>
      <p:ext uri="{BB962C8B-B14F-4D97-AF65-F5344CB8AC3E}">
        <p14:creationId xmlns:p14="http://schemas.microsoft.com/office/powerpoint/2010/main" val="37900282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77000"/>
            <a:ext cx="2895600" cy="457200"/>
          </a:xfrm>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E167831D-470C-45AE-B06E-84C0F3C71110}" type="slidenum">
              <a:rPr lang="en-US" smtClean="0"/>
              <a:pPr>
                <a:defRPr/>
              </a:pPr>
              <a:t>18</a:t>
            </a:fld>
            <a:endParaRPr lang="en-US"/>
          </a:p>
        </p:txBody>
      </p:sp>
      <p:sp>
        <p:nvSpPr>
          <p:cNvPr id="5" name="TextBox 4"/>
          <p:cNvSpPr txBox="1"/>
          <p:nvPr/>
        </p:nvSpPr>
        <p:spPr>
          <a:xfrm>
            <a:off x="2819400" y="2362200"/>
            <a:ext cx="3581400" cy="1292662"/>
          </a:xfrm>
          <a:prstGeom prst="rect">
            <a:avLst/>
          </a:prstGeom>
          <a:solidFill>
            <a:srgbClr val="1F5830">
              <a:alpha val="41000"/>
            </a:srgbClr>
          </a:solidFill>
        </p:spPr>
        <p:txBody>
          <a:bodyPr wrap="square" rtlCol="0">
            <a:spAutoFit/>
          </a:bodyPr>
          <a:lstStyle/>
          <a:p>
            <a:pPr algn="ctr"/>
            <a:endParaRPr lang="en-US" sz="2000" b="1" dirty="0" smtClean="0">
              <a:solidFill>
                <a:srgbClr val="FFFFFF"/>
              </a:solidFill>
              <a:latin typeface="Arial Narrow"/>
              <a:cs typeface="Arial Narrow"/>
            </a:endParaRPr>
          </a:p>
          <a:p>
            <a:pPr algn="ctr"/>
            <a:r>
              <a:rPr lang="en-US" sz="2000" b="1" dirty="0" smtClean="0">
                <a:solidFill>
                  <a:srgbClr val="FFFFFF"/>
                </a:solidFill>
                <a:latin typeface="Arial Narrow"/>
                <a:cs typeface="Arial Narrow"/>
              </a:rPr>
              <a:t>Individual &amp; Community Climate Vulnerability &amp; Resilience</a:t>
            </a:r>
          </a:p>
          <a:p>
            <a:endParaRPr lang="en-US" dirty="0" smtClean="0"/>
          </a:p>
        </p:txBody>
      </p:sp>
      <p:sp>
        <p:nvSpPr>
          <p:cNvPr id="7" name="TextBox 6"/>
          <p:cNvSpPr txBox="1"/>
          <p:nvPr/>
        </p:nvSpPr>
        <p:spPr>
          <a:xfrm>
            <a:off x="381000" y="304800"/>
            <a:ext cx="1981200" cy="2092881"/>
          </a:xfrm>
          <a:prstGeom prst="rect">
            <a:avLst/>
          </a:prstGeom>
          <a:solidFill>
            <a:srgbClr val="668FDF"/>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Living Conditions</a:t>
            </a:r>
          </a:p>
          <a:p>
            <a:endParaRPr lang="en-US" dirty="0"/>
          </a:p>
          <a:p>
            <a:endParaRPr lang="en-US" dirty="0" smtClean="0"/>
          </a:p>
          <a:p>
            <a:endParaRPr lang="en-US" dirty="0" smtClean="0"/>
          </a:p>
        </p:txBody>
      </p:sp>
      <p:sp>
        <p:nvSpPr>
          <p:cNvPr id="8" name="TextBox 7"/>
          <p:cNvSpPr txBox="1"/>
          <p:nvPr/>
        </p:nvSpPr>
        <p:spPr>
          <a:xfrm>
            <a:off x="7010400" y="76200"/>
            <a:ext cx="1981200" cy="2400657"/>
          </a:xfrm>
          <a:prstGeom prst="rect">
            <a:avLst/>
          </a:prstGeom>
          <a:solidFill>
            <a:srgbClr val="668FDF"/>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Health &amp; Health Inequities</a:t>
            </a:r>
          </a:p>
          <a:p>
            <a:endParaRPr lang="en-US" dirty="0"/>
          </a:p>
          <a:p>
            <a:endParaRPr lang="en-US" dirty="0" smtClean="0"/>
          </a:p>
          <a:p>
            <a:endParaRPr lang="en-US" dirty="0" smtClean="0"/>
          </a:p>
        </p:txBody>
      </p:sp>
      <p:sp>
        <p:nvSpPr>
          <p:cNvPr id="9" name="TextBox 8"/>
          <p:cNvSpPr txBox="1"/>
          <p:nvPr/>
        </p:nvSpPr>
        <p:spPr>
          <a:xfrm>
            <a:off x="7162800" y="3657600"/>
            <a:ext cx="1752600" cy="3016211"/>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Climate Change Health &amp; Inequities Impacts</a:t>
            </a:r>
          </a:p>
          <a:p>
            <a:endParaRPr lang="en-US" dirty="0"/>
          </a:p>
          <a:p>
            <a:endParaRPr lang="en-US" dirty="0" smtClean="0"/>
          </a:p>
          <a:p>
            <a:endParaRPr lang="en-US" dirty="0" smtClean="0"/>
          </a:p>
        </p:txBody>
      </p:sp>
      <p:cxnSp>
        <p:nvCxnSpPr>
          <p:cNvPr id="10" name="Straight Arrow Connector 9"/>
          <p:cNvCxnSpPr/>
          <p:nvPr/>
        </p:nvCxnSpPr>
        <p:spPr bwMode="auto">
          <a:xfrm>
            <a:off x="2362200" y="1447800"/>
            <a:ext cx="4648200" cy="20359"/>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Elbow Connector 15"/>
          <p:cNvCxnSpPr>
            <a:stCxn id="7" idx="2"/>
            <a:endCxn id="5" idx="1"/>
          </p:cNvCxnSpPr>
          <p:nvPr/>
        </p:nvCxnSpPr>
        <p:spPr bwMode="auto">
          <a:xfrm rot="16200000" flipH="1">
            <a:off x="1790075" y="1979206"/>
            <a:ext cx="610850" cy="1447800"/>
          </a:xfrm>
          <a:prstGeom prst="bentConnector2">
            <a:avLst/>
          </a:prstGeom>
          <a:solidFill>
            <a:schemeClr val="accent1"/>
          </a:solidFill>
          <a:ln w="317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a:stCxn id="8" idx="2"/>
            <a:endCxn id="5" idx="3"/>
          </p:cNvCxnSpPr>
          <p:nvPr/>
        </p:nvCxnSpPr>
        <p:spPr bwMode="auto">
          <a:xfrm rot="5400000">
            <a:off x="6935063" y="1942594"/>
            <a:ext cx="531674" cy="1600200"/>
          </a:xfrm>
          <a:prstGeom prst="bentConnector2">
            <a:avLst/>
          </a:prstGeom>
          <a:solidFill>
            <a:schemeClr val="accent1"/>
          </a:solidFill>
          <a:ln w="317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Elbow Connector 18"/>
          <p:cNvCxnSpPr>
            <a:stCxn id="5" idx="2"/>
          </p:cNvCxnSpPr>
          <p:nvPr/>
        </p:nvCxnSpPr>
        <p:spPr bwMode="auto">
          <a:xfrm rot="16200000" flipH="1">
            <a:off x="5123081" y="3141881"/>
            <a:ext cx="1526738" cy="2552700"/>
          </a:xfrm>
          <a:prstGeom prst="bentConnector2">
            <a:avLst/>
          </a:prstGeom>
          <a:solidFill>
            <a:schemeClr val="accent1"/>
          </a:solidFill>
          <a:ln w="317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228600" y="4953000"/>
            <a:ext cx="2286000" cy="1569660"/>
          </a:xfrm>
          <a:prstGeom prst="rect">
            <a:avLst/>
          </a:prstGeom>
          <a:solidFill>
            <a:srgbClr val="1F5830"/>
          </a:solidFill>
        </p:spPr>
        <p:txBody>
          <a:bodyPr wrap="square" rtlCol="0">
            <a:spAutoFit/>
          </a:bodyPr>
          <a:lstStyle/>
          <a:p>
            <a:endParaRPr lang="en-US" dirty="0">
              <a:solidFill>
                <a:schemeClr val="bg1"/>
              </a:solidFill>
            </a:endParaRPr>
          </a:p>
          <a:p>
            <a:pPr algn="ctr"/>
            <a:r>
              <a:rPr lang="en-US" sz="2000" dirty="0" smtClean="0">
                <a:solidFill>
                  <a:schemeClr val="bg1"/>
                </a:solidFill>
              </a:rPr>
              <a:t>Other Environmental Impacts</a:t>
            </a:r>
          </a:p>
          <a:p>
            <a:endParaRPr lang="en-US" dirty="0"/>
          </a:p>
        </p:txBody>
      </p:sp>
      <p:cxnSp>
        <p:nvCxnSpPr>
          <p:cNvPr id="30" name="Straight Arrow Connector 29"/>
          <p:cNvCxnSpPr/>
          <p:nvPr/>
        </p:nvCxnSpPr>
        <p:spPr bwMode="auto">
          <a:xfrm>
            <a:off x="1371600" y="3352800"/>
            <a:ext cx="1447800"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a:stCxn id="13" idx="0"/>
          </p:cNvCxnSpPr>
          <p:nvPr/>
        </p:nvCxnSpPr>
        <p:spPr bwMode="auto">
          <a:xfrm flipV="1">
            <a:off x="1371600" y="3352800"/>
            <a:ext cx="0" cy="1600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758962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7"/>
          <p:cNvSpPr>
            <a:spLocks noGrp="1"/>
          </p:cNvSpPr>
          <p:nvPr>
            <p:ph type="title"/>
          </p:nvPr>
        </p:nvSpPr>
        <p:spPr>
          <a:xfrm>
            <a:off x="5257800" y="228600"/>
            <a:ext cx="4648200" cy="914400"/>
          </a:xfrm>
        </p:spPr>
        <p:txBody>
          <a:bodyPr/>
          <a:lstStyle/>
          <a:p>
            <a:r>
              <a:rPr lang="en-US" sz="4000" dirty="0" smtClean="0">
                <a:latin typeface="Garamond" charset="0"/>
                <a:ea typeface="ＭＳ Ｐゴシック" charset="0"/>
                <a:cs typeface="ＭＳ Ｐゴシック" charset="0"/>
              </a:rPr>
              <a:t> “Climate Gap”</a:t>
            </a:r>
            <a:endParaRPr lang="en-US" sz="4000" dirty="0">
              <a:latin typeface="Garamond" charset="0"/>
              <a:ea typeface="ＭＳ Ｐゴシック" charset="0"/>
              <a:cs typeface="ＭＳ Ｐゴシック" charset="0"/>
            </a:endParaRPr>
          </a:p>
        </p:txBody>
      </p:sp>
      <p:sp>
        <p:nvSpPr>
          <p:cNvPr id="2" name="Footer Placeholder 1"/>
          <p:cNvSpPr>
            <a:spLocks noGrp="1"/>
          </p:cNvSpPr>
          <p:nvPr>
            <p:ph type="ftr" sz="quarter" idx="11"/>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000">
              <a:latin typeface="Verdana" charset="0"/>
            </a:endParaRPr>
          </a:p>
        </p:txBody>
      </p:sp>
      <p:sp>
        <p:nvSpPr>
          <p:cNvPr id="57348"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5496C1A-A1D7-EC4E-B933-7ECFA1BAD385}" type="slidenum">
              <a:rPr lang="en-US" sz="1000">
                <a:latin typeface="Verdana" charset="0"/>
              </a:rPr>
              <a:pPr/>
              <a:t>19</a:t>
            </a:fld>
            <a:endParaRPr lang="en-US" sz="1000">
              <a:latin typeface="Verdana" charset="0"/>
            </a:endParaRPr>
          </a:p>
        </p:txBody>
      </p:sp>
      <p:pic>
        <p:nvPicPr>
          <p:cNvPr id="57349" name="Picture 3" descr="food bank lin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828800"/>
            <a:ext cx="3810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descr="wilmington air pollu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9800" y="-12700"/>
            <a:ext cx="3187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5" descr="Katrina refugees in convention center.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2438400"/>
            <a:ext cx="3371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6" descr="katrina.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9800" y="4495800"/>
            <a:ext cx="28956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7" descr="farmworker.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657600" y="3622675"/>
            <a:ext cx="23368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6" descr="France 2003 Heat Wave.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4522788"/>
            <a:ext cx="34290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2400" y="0"/>
            <a:ext cx="1981200" cy="2308324"/>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400" dirty="0" smtClean="0">
                <a:solidFill>
                  <a:schemeClr val="bg1"/>
                </a:solidFill>
              </a:rPr>
              <a:t>Climate</a:t>
            </a:r>
          </a:p>
          <a:p>
            <a:pPr algn="ctr"/>
            <a:r>
              <a:rPr lang="en-US" sz="2400" dirty="0" smtClean="0">
                <a:solidFill>
                  <a:schemeClr val="bg1"/>
                </a:solidFill>
              </a:rPr>
              <a:t>Health Inequities</a:t>
            </a:r>
          </a:p>
          <a:p>
            <a:endParaRPr lang="en-US" dirty="0" smtClean="0"/>
          </a:p>
          <a:p>
            <a:endParaRPr lang="en-US" dirty="0" smtClean="0"/>
          </a:p>
        </p:txBody>
      </p:sp>
    </p:spTree>
    <p:extLst>
      <p:ext uri="{BB962C8B-B14F-4D97-AF65-F5344CB8AC3E}">
        <p14:creationId xmlns:p14="http://schemas.microsoft.com/office/powerpoint/2010/main" val="36515404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descr="Screen shot 2013-01-21 at 10.21.1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8405"/>
            <a:ext cx="8686800" cy="685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E18ECCC6-345D-4966-9373-FA8112401AD5}" type="slidenum">
              <a:rPr lang="en-US" smtClean="0">
                <a:solidFill>
                  <a:prstClr val="black">
                    <a:tint val="75000"/>
                  </a:prstClr>
                </a:solidFill>
                <a:latin typeface="Calisto MT"/>
              </a:rPr>
              <a:pPr/>
              <a:t>2</a:t>
            </a:fld>
            <a:endParaRPr lang="en-US" dirty="0">
              <a:solidFill>
                <a:prstClr val="black">
                  <a:tint val="75000"/>
                </a:prstClr>
              </a:solidFill>
              <a:latin typeface="Calisto MT"/>
            </a:endParaRPr>
          </a:p>
        </p:txBody>
      </p:sp>
      <p:sp>
        <p:nvSpPr>
          <p:cNvPr id="2" name="TextBox 1"/>
          <p:cNvSpPr txBox="1"/>
          <p:nvPr/>
        </p:nvSpPr>
        <p:spPr>
          <a:xfrm>
            <a:off x="533400" y="1676400"/>
            <a:ext cx="8305799" cy="3600986"/>
          </a:xfrm>
          <a:prstGeom prst="rect">
            <a:avLst/>
          </a:prstGeom>
          <a:solidFill>
            <a:schemeClr val="bg1"/>
          </a:solidFill>
        </p:spPr>
        <p:txBody>
          <a:bodyPr wrap="square" rtlCol="0">
            <a:spAutoFit/>
          </a:bodyPr>
          <a:lstStyle/>
          <a:p>
            <a:pPr defTabSz="457200"/>
            <a:r>
              <a:rPr lang="en-US" dirty="0" smtClean="0">
                <a:solidFill>
                  <a:srgbClr val="BAD6AD">
                    <a:lumMod val="50000"/>
                  </a:srgbClr>
                </a:solidFill>
                <a:latin typeface="Calisto MT"/>
              </a:rPr>
              <a:t> </a:t>
            </a:r>
            <a:r>
              <a:rPr lang="en-US" sz="2000" dirty="0" smtClean="0">
                <a:solidFill>
                  <a:srgbClr val="BAD6AD">
                    <a:lumMod val="50000"/>
                  </a:srgbClr>
                </a:solidFill>
                <a:latin typeface="Cambria"/>
                <a:cs typeface="Cambria"/>
              </a:rPr>
              <a:t>“Climate change is the biggest global health threat of the 21</a:t>
            </a:r>
            <a:r>
              <a:rPr lang="en-US" sz="2000" baseline="30000" dirty="0" smtClean="0">
                <a:solidFill>
                  <a:srgbClr val="BAD6AD">
                    <a:lumMod val="50000"/>
                  </a:srgbClr>
                </a:solidFill>
                <a:latin typeface="Cambria"/>
                <a:cs typeface="Cambria"/>
              </a:rPr>
              <a:t>st</a:t>
            </a:r>
            <a:r>
              <a:rPr lang="en-US" sz="2000" dirty="0" smtClean="0">
                <a:solidFill>
                  <a:srgbClr val="BAD6AD">
                    <a:lumMod val="50000"/>
                  </a:srgbClr>
                </a:solidFill>
                <a:latin typeface="Cambria"/>
                <a:cs typeface="Cambria"/>
              </a:rPr>
              <a:t> century.” 														</a:t>
            </a:r>
            <a:r>
              <a:rPr lang="en-US" sz="1400" dirty="0" smtClean="0">
                <a:solidFill>
                  <a:srgbClr val="BAD6AD">
                    <a:lumMod val="50000"/>
                  </a:srgbClr>
                </a:solidFill>
                <a:latin typeface="Cambria"/>
                <a:cs typeface="Cambria"/>
              </a:rPr>
              <a:t>The</a:t>
            </a:r>
            <a:r>
              <a:rPr lang="en-US" sz="2000" dirty="0" smtClean="0">
                <a:solidFill>
                  <a:srgbClr val="BAD6AD">
                    <a:lumMod val="50000"/>
                  </a:srgbClr>
                </a:solidFill>
                <a:latin typeface="Cambria"/>
                <a:cs typeface="Cambria"/>
              </a:rPr>
              <a:t> </a:t>
            </a:r>
            <a:r>
              <a:rPr lang="en-US" sz="1400" dirty="0" smtClean="0">
                <a:solidFill>
                  <a:srgbClr val="BAD6AD">
                    <a:lumMod val="50000"/>
                  </a:srgbClr>
                </a:solidFill>
                <a:latin typeface="Cambria"/>
                <a:cs typeface="Cambria"/>
              </a:rPr>
              <a:t>Lancet</a:t>
            </a:r>
            <a:br>
              <a:rPr lang="en-US" sz="1400" dirty="0" smtClean="0">
                <a:solidFill>
                  <a:srgbClr val="BAD6AD">
                    <a:lumMod val="50000"/>
                  </a:srgbClr>
                </a:solidFill>
                <a:latin typeface="Cambria"/>
                <a:cs typeface="Cambria"/>
              </a:rPr>
            </a:br>
            <a:r>
              <a:rPr lang="en-US" sz="2000" dirty="0" smtClean="0">
                <a:solidFill>
                  <a:srgbClr val="BAD6AD">
                    <a:lumMod val="50000"/>
                  </a:srgbClr>
                </a:solidFill>
                <a:latin typeface="Cambria"/>
                <a:cs typeface="Cambria"/>
              </a:rPr>
              <a:t>“ Climate </a:t>
            </a:r>
            <a:r>
              <a:rPr lang="en-US" sz="2000" dirty="0">
                <a:solidFill>
                  <a:srgbClr val="BAD6AD">
                    <a:lumMod val="50000"/>
                  </a:srgbClr>
                </a:solidFill>
                <a:latin typeface="Cambria"/>
                <a:cs typeface="Cambria"/>
              </a:rPr>
              <a:t>change threatens our fragile existence on this </a:t>
            </a:r>
            <a:r>
              <a:rPr lang="en-US" sz="2000" dirty="0" smtClean="0">
                <a:solidFill>
                  <a:srgbClr val="BAD6AD">
                    <a:lumMod val="50000"/>
                  </a:srgbClr>
                </a:solidFill>
                <a:latin typeface="Cambria"/>
                <a:cs typeface="Cambria"/>
              </a:rPr>
              <a:t>planet.”</a:t>
            </a:r>
            <a:br>
              <a:rPr lang="en-US" sz="2000" dirty="0" smtClean="0">
                <a:solidFill>
                  <a:srgbClr val="BAD6AD">
                    <a:lumMod val="50000"/>
                  </a:srgbClr>
                </a:solidFill>
                <a:latin typeface="Cambria"/>
                <a:cs typeface="Cambria"/>
              </a:rPr>
            </a:br>
            <a:r>
              <a:rPr lang="en-US" sz="2000" dirty="0" smtClean="0">
                <a:solidFill>
                  <a:srgbClr val="BAD6AD">
                    <a:lumMod val="50000"/>
                  </a:srgbClr>
                </a:solidFill>
                <a:latin typeface="Cambria"/>
                <a:cs typeface="Cambria"/>
              </a:rPr>
              <a:t>													 </a:t>
            </a:r>
            <a:r>
              <a:rPr lang="en-US" sz="1400" dirty="0" smtClean="0">
                <a:solidFill>
                  <a:srgbClr val="BAD6AD">
                    <a:lumMod val="50000"/>
                  </a:srgbClr>
                </a:solidFill>
                <a:latin typeface="Cambria"/>
                <a:cs typeface="Cambria"/>
              </a:rPr>
              <a:t>Jim Kim, World Bank</a:t>
            </a:r>
          </a:p>
          <a:p>
            <a:pPr defTabSz="457200"/>
            <a:r>
              <a:rPr lang="en-US" sz="2000" dirty="0" smtClean="0">
                <a:solidFill>
                  <a:srgbClr val="BAD6AD">
                    <a:lumMod val="50000"/>
                  </a:srgbClr>
                </a:solidFill>
                <a:latin typeface="Cambria"/>
                <a:cs typeface="Cambria"/>
              </a:rPr>
              <a:t>“Climate change is the defining health challenge of our time.”		</a:t>
            </a:r>
          </a:p>
          <a:p>
            <a:pPr defTabSz="457200"/>
            <a:r>
              <a:rPr lang="en-US" sz="1400" dirty="0">
                <a:solidFill>
                  <a:srgbClr val="BAD6AD">
                    <a:lumMod val="50000"/>
                  </a:srgbClr>
                </a:solidFill>
                <a:latin typeface="Cambria"/>
                <a:cs typeface="Cambria"/>
              </a:rPr>
              <a:t>	</a:t>
            </a:r>
            <a:r>
              <a:rPr lang="en-US" sz="1400" dirty="0" smtClean="0">
                <a:solidFill>
                  <a:srgbClr val="BAD6AD">
                    <a:lumMod val="50000"/>
                  </a:srgbClr>
                </a:solidFill>
                <a:latin typeface="Cambria"/>
                <a:cs typeface="Cambria"/>
              </a:rPr>
              <a:t>								    Margaret Chan, World Health Organization</a:t>
            </a:r>
          </a:p>
          <a:p>
            <a:pPr defTabSz="457200"/>
            <a:endParaRPr lang="en-US" sz="1400" dirty="0">
              <a:solidFill>
                <a:srgbClr val="BAD6AD">
                  <a:lumMod val="50000"/>
                </a:srgbClr>
              </a:solidFill>
              <a:latin typeface="Cambria"/>
              <a:cs typeface="Cambria"/>
            </a:endParaRPr>
          </a:p>
          <a:p>
            <a:pPr defTabSz="457200"/>
            <a:r>
              <a:rPr lang="en-US" sz="2000" dirty="0" smtClean="0">
                <a:solidFill>
                  <a:srgbClr val="BAD6AD">
                    <a:lumMod val="50000"/>
                  </a:srgbClr>
                </a:solidFill>
                <a:latin typeface="Calisto MT"/>
              </a:rPr>
              <a:t>“Climate </a:t>
            </a:r>
            <a:r>
              <a:rPr lang="en-US" sz="2000" dirty="0">
                <a:solidFill>
                  <a:srgbClr val="BAD6AD">
                    <a:lumMod val="50000"/>
                  </a:srgbClr>
                </a:solidFill>
                <a:latin typeface="Calisto MT"/>
              </a:rPr>
              <a:t>change is affecting agriculture, water resources, human health, </a:t>
            </a:r>
            <a:r>
              <a:rPr lang="en-US" sz="2000" dirty="0" smtClean="0">
                <a:solidFill>
                  <a:srgbClr val="BAD6AD">
                    <a:lumMod val="50000"/>
                  </a:srgbClr>
                </a:solidFill>
                <a:latin typeface="Calisto MT"/>
              </a:rPr>
              <a:t>and</a:t>
            </a:r>
            <a:r>
              <a:rPr lang="en-US" sz="2000" dirty="0">
                <a:solidFill>
                  <a:srgbClr val="BAD6AD">
                    <a:lumMod val="50000"/>
                  </a:srgbClr>
                </a:solidFill>
                <a:latin typeface="Calisto MT"/>
              </a:rPr>
              <a:t> </a:t>
            </a:r>
            <a:r>
              <a:rPr lang="en-US" sz="2000" dirty="0" smtClean="0">
                <a:solidFill>
                  <a:srgbClr val="BAD6AD">
                    <a:lumMod val="50000"/>
                  </a:srgbClr>
                </a:solidFill>
                <a:latin typeface="Calisto MT"/>
              </a:rPr>
              <a:t>ecosystems </a:t>
            </a:r>
            <a:r>
              <a:rPr lang="en-US" sz="2000" dirty="0">
                <a:solidFill>
                  <a:srgbClr val="BAD6AD">
                    <a:lumMod val="50000"/>
                  </a:srgbClr>
                </a:solidFill>
                <a:latin typeface="Calisto MT"/>
              </a:rPr>
              <a:t>on land and in the </a:t>
            </a:r>
            <a:r>
              <a:rPr lang="en-US" sz="2000" dirty="0" smtClean="0">
                <a:solidFill>
                  <a:srgbClr val="BAD6AD">
                    <a:lumMod val="50000"/>
                  </a:srgbClr>
                </a:solidFill>
                <a:latin typeface="Calisto MT"/>
              </a:rPr>
              <a:t>oceans.</a:t>
            </a:r>
            <a:r>
              <a:rPr lang="en-US" sz="2000" dirty="0">
                <a:solidFill>
                  <a:srgbClr val="BAD6AD">
                    <a:lumMod val="50000"/>
                  </a:srgbClr>
                </a:solidFill>
                <a:latin typeface="Calisto MT"/>
              </a:rPr>
              <a:t> </a:t>
            </a:r>
            <a:r>
              <a:rPr lang="en-US" sz="2000" dirty="0" smtClean="0">
                <a:solidFill>
                  <a:srgbClr val="BAD6AD">
                    <a:lumMod val="50000"/>
                  </a:srgbClr>
                </a:solidFill>
                <a:latin typeface="Calisto MT"/>
              </a:rPr>
              <a:t>It </a:t>
            </a:r>
            <a:r>
              <a:rPr lang="en-US" sz="2000" dirty="0">
                <a:solidFill>
                  <a:srgbClr val="BAD6AD">
                    <a:lumMod val="50000"/>
                  </a:srgbClr>
                </a:solidFill>
                <a:latin typeface="Calisto MT"/>
              </a:rPr>
              <a:t>poses sweeping risks for economic </a:t>
            </a:r>
            <a:r>
              <a:rPr lang="en-US" sz="2000" dirty="0" smtClean="0">
                <a:solidFill>
                  <a:srgbClr val="BAD6AD">
                    <a:lumMod val="50000"/>
                  </a:srgbClr>
                </a:solidFill>
                <a:latin typeface="Calisto MT"/>
              </a:rPr>
              <a:t>stability </a:t>
            </a:r>
            <a:r>
              <a:rPr lang="en-US" sz="2000" dirty="0">
                <a:solidFill>
                  <a:srgbClr val="BAD6AD">
                    <a:lumMod val="50000"/>
                  </a:srgbClr>
                </a:solidFill>
                <a:latin typeface="Calisto MT"/>
              </a:rPr>
              <a:t>and the security of </a:t>
            </a:r>
            <a:r>
              <a:rPr lang="en-US" sz="2000" dirty="0" smtClean="0">
                <a:solidFill>
                  <a:srgbClr val="BAD6AD">
                    <a:lumMod val="50000"/>
                  </a:srgbClr>
                </a:solidFill>
                <a:latin typeface="Calisto MT"/>
              </a:rPr>
              <a:t>nations.  We </a:t>
            </a:r>
            <a:r>
              <a:rPr lang="en-US" sz="2000" dirty="0">
                <a:solidFill>
                  <a:srgbClr val="BAD6AD">
                    <a:lumMod val="50000"/>
                  </a:srgbClr>
                </a:solidFill>
                <a:latin typeface="Calisto MT"/>
              </a:rPr>
              <a:t>can avert these risks if we take bold, </a:t>
            </a:r>
            <a:r>
              <a:rPr lang="en-US" sz="2000" dirty="0" smtClean="0">
                <a:solidFill>
                  <a:srgbClr val="BAD6AD">
                    <a:lumMod val="50000"/>
                  </a:srgbClr>
                </a:solidFill>
                <a:latin typeface="Calisto MT"/>
              </a:rPr>
              <a:t>decisive </a:t>
            </a:r>
            <a:r>
              <a:rPr lang="en-US" sz="2000" dirty="0">
                <a:solidFill>
                  <a:srgbClr val="BAD6AD">
                    <a:lumMod val="50000"/>
                  </a:srgbClr>
                </a:solidFill>
                <a:latin typeface="Calisto MT"/>
              </a:rPr>
              <a:t>action now</a:t>
            </a:r>
            <a:r>
              <a:rPr lang="en-US" sz="2000" dirty="0" smtClean="0">
                <a:solidFill>
                  <a:srgbClr val="BAD6AD">
                    <a:lumMod val="50000"/>
                  </a:srgbClr>
                </a:solidFill>
                <a:latin typeface="Calisto MT"/>
              </a:rPr>
              <a:t>.”              </a:t>
            </a:r>
            <a:endParaRPr lang="en-US" sz="2000" dirty="0">
              <a:solidFill>
                <a:srgbClr val="BAD6AD">
                  <a:lumMod val="50000"/>
                </a:srgbClr>
              </a:solidFill>
              <a:latin typeface="Calisto MT"/>
            </a:endParaRPr>
          </a:p>
          <a:p>
            <a:pPr defTabSz="457200"/>
            <a:r>
              <a:rPr lang="en-US" sz="2000" dirty="0" smtClean="0">
                <a:solidFill>
                  <a:srgbClr val="BAD6AD">
                    <a:lumMod val="50000"/>
                  </a:srgbClr>
                </a:solidFill>
                <a:latin typeface="Calisto MT"/>
              </a:rPr>
              <a:t> 													</a:t>
            </a:r>
            <a:r>
              <a:rPr lang="en-US" sz="1400" dirty="0" smtClean="0">
                <a:solidFill>
                  <a:srgbClr val="BAD6AD">
                    <a:lumMod val="50000"/>
                  </a:srgbClr>
                </a:solidFill>
                <a:latin typeface="Calisto MT"/>
              </a:rPr>
              <a:t>Ban Ki-Moon, U.N.</a:t>
            </a:r>
            <a:endParaRPr lang="en-US" sz="1400" dirty="0" smtClean="0">
              <a:solidFill>
                <a:srgbClr val="BAD6AD">
                  <a:lumMod val="50000"/>
                </a:srgbClr>
              </a:solidFill>
              <a:latin typeface="Cambria"/>
              <a:cs typeface="Cambria"/>
            </a:endParaRPr>
          </a:p>
        </p:txBody>
      </p:sp>
    </p:spTree>
    <p:extLst>
      <p:ext uri="{BB962C8B-B14F-4D97-AF65-F5344CB8AC3E}">
        <p14:creationId xmlns:p14="http://schemas.microsoft.com/office/powerpoint/2010/main" val="14798789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44158"/>
            <a:ext cx="8483600" cy="975042"/>
          </a:xfrm>
        </p:spPr>
        <p:txBody>
          <a:bodyPr>
            <a:normAutofit/>
          </a:bodyPr>
          <a:lstStyle/>
          <a:p>
            <a:r>
              <a:rPr lang="en-US" dirty="0" smtClean="0"/>
              <a:t>Active Transportation Co-Benefits</a:t>
            </a:r>
            <a:endParaRPr lang="en-US" dirty="0"/>
          </a:p>
        </p:txBody>
      </p:sp>
      <p:sp>
        <p:nvSpPr>
          <p:cNvPr id="4" name="Slide Number Placeholder 3"/>
          <p:cNvSpPr>
            <a:spLocks noGrp="1"/>
          </p:cNvSpPr>
          <p:nvPr>
            <p:ph type="sldNum" sz="quarter" idx="12"/>
          </p:nvPr>
        </p:nvSpPr>
        <p:spPr/>
        <p:txBody>
          <a:bodyPr/>
          <a:lstStyle/>
          <a:p>
            <a:pPr>
              <a:defRPr/>
            </a:pPr>
            <a:fld id="{D569E48B-09F6-4037-8685-E73AA1FCFAFA}" type="slidenum">
              <a:rPr lang="en-US" smtClean="0"/>
              <a:pPr>
                <a:defRPr/>
              </a:pPr>
              <a:t>20</a:t>
            </a:fld>
            <a:endParaRPr lang="en-US" dirty="0"/>
          </a:p>
        </p:txBody>
      </p:sp>
      <p:sp>
        <p:nvSpPr>
          <p:cNvPr id="5" name="Content Placeholder 5"/>
          <p:cNvSpPr>
            <a:spLocks noGrp="1"/>
          </p:cNvSpPr>
          <p:nvPr>
            <p:ph sz="half" idx="1"/>
          </p:nvPr>
        </p:nvSpPr>
        <p:spPr>
          <a:xfrm>
            <a:off x="177800" y="1676400"/>
            <a:ext cx="3606800" cy="5105400"/>
          </a:xfrm>
        </p:spPr>
        <p:txBody>
          <a:bodyPr/>
          <a:lstStyle/>
          <a:p>
            <a:r>
              <a:rPr lang="en-US" sz="2200" dirty="0">
                <a:latin typeface="Arial" charset="0"/>
                <a:ea typeface="ＭＳ Ｐゴシック" charset="0"/>
                <a:cs typeface="ＭＳ Ｐゴシック" charset="0"/>
              </a:rPr>
              <a:t>Reductions</a:t>
            </a:r>
          </a:p>
          <a:p>
            <a:pPr lvl="1"/>
            <a:r>
              <a:rPr lang="en-US" sz="1900" dirty="0" smtClean="0">
                <a:latin typeface="Arial" charset="0"/>
                <a:ea typeface="ＭＳ Ｐゴシック" charset="0"/>
              </a:rPr>
              <a:t>Air </a:t>
            </a:r>
            <a:r>
              <a:rPr lang="en-US" sz="1900" dirty="0">
                <a:latin typeface="Arial" charset="0"/>
                <a:ea typeface="ＭＳ Ｐゴシック" charset="0"/>
              </a:rPr>
              <a:t>pollution</a:t>
            </a:r>
          </a:p>
          <a:p>
            <a:pPr lvl="1"/>
            <a:r>
              <a:rPr lang="en-US" sz="1900" dirty="0">
                <a:latin typeface="Arial" charset="0"/>
                <a:ea typeface="ＭＳ Ｐゴシック" charset="0"/>
              </a:rPr>
              <a:t>Noise</a:t>
            </a:r>
          </a:p>
          <a:p>
            <a:pPr lvl="1"/>
            <a:r>
              <a:rPr lang="en-US" sz="1900" dirty="0">
                <a:latin typeface="Arial" charset="0"/>
                <a:ea typeface="ＭＳ Ｐゴシック" charset="0"/>
              </a:rPr>
              <a:t>Infrastructure costs</a:t>
            </a:r>
          </a:p>
          <a:p>
            <a:pPr lvl="1"/>
            <a:r>
              <a:rPr lang="en-US" sz="1900" dirty="0">
                <a:latin typeface="Arial" charset="0"/>
                <a:ea typeface="ＭＳ Ｐゴシック" charset="0"/>
              </a:rPr>
              <a:t>Community </a:t>
            </a:r>
            <a:r>
              <a:rPr lang="en-US" sz="1900" dirty="0" smtClean="0">
                <a:latin typeface="Arial" charset="0"/>
                <a:ea typeface="ＭＳ Ｐゴシック" charset="0"/>
              </a:rPr>
              <a:t>severance</a:t>
            </a:r>
          </a:p>
          <a:p>
            <a:pPr lvl="1"/>
            <a:r>
              <a:rPr lang="en-US" sz="1900" dirty="0" smtClean="0">
                <a:latin typeface="Arial" charset="0"/>
                <a:ea typeface="ＭＳ Ｐゴシック" charset="0"/>
              </a:rPr>
              <a:t>GHG emissions</a:t>
            </a:r>
            <a:endParaRPr lang="en-US" dirty="0">
              <a:latin typeface="Arial" charset="0"/>
              <a:ea typeface="ＭＳ Ｐゴシック" charset="0"/>
            </a:endParaRPr>
          </a:p>
          <a:p>
            <a:r>
              <a:rPr lang="en-US" sz="2200" dirty="0">
                <a:latin typeface="Arial" charset="0"/>
                <a:ea typeface="ＭＳ Ｐゴシック" charset="0"/>
                <a:cs typeface="ＭＳ Ｐゴシック" charset="0"/>
              </a:rPr>
              <a:t>Increases</a:t>
            </a:r>
          </a:p>
          <a:p>
            <a:pPr lvl="1"/>
            <a:r>
              <a:rPr lang="en-US" sz="1900" dirty="0">
                <a:latin typeface="Arial" charset="0"/>
                <a:ea typeface="ＭＳ Ｐゴシック" charset="0"/>
              </a:rPr>
              <a:t>Physical activity</a:t>
            </a:r>
          </a:p>
          <a:p>
            <a:pPr lvl="1"/>
            <a:r>
              <a:rPr lang="en-US" sz="1900" dirty="0">
                <a:latin typeface="Arial" charset="0"/>
                <a:ea typeface="ＭＳ Ｐゴシック" charset="0"/>
              </a:rPr>
              <a:t>Social capital</a:t>
            </a:r>
          </a:p>
        </p:txBody>
      </p:sp>
      <p:sp>
        <p:nvSpPr>
          <p:cNvPr id="6" name="Content Placeholder 6"/>
          <p:cNvSpPr txBox="1">
            <a:spLocks/>
          </p:cNvSpPr>
          <p:nvPr/>
        </p:nvSpPr>
        <p:spPr>
          <a:xfrm>
            <a:off x="5740400" y="1676400"/>
            <a:ext cx="3657600" cy="5181600"/>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r>
              <a:rPr lang="en-US" sz="2000" dirty="0" smtClean="0">
                <a:latin typeface="Arial" charset="0"/>
                <a:ea typeface="ＭＳ Ｐゴシック" charset="0"/>
                <a:cs typeface="ＭＳ Ｐゴシック" charset="0"/>
              </a:rPr>
              <a:t>Reductions</a:t>
            </a:r>
          </a:p>
          <a:p>
            <a:pPr lvl="1"/>
            <a:r>
              <a:rPr lang="en-US" sz="1800" dirty="0" smtClean="0">
                <a:latin typeface="Arial" charset="0"/>
                <a:ea typeface="ＭＳ Ｐゴシック" charset="0"/>
              </a:rPr>
              <a:t>Respiratory disease</a:t>
            </a:r>
          </a:p>
          <a:p>
            <a:pPr lvl="1"/>
            <a:r>
              <a:rPr lang="en-US" sz="1800" dirty="0" smtClean="0">
                <a:latin typeface="Arial" charset="0"/>
                <a:ea typeface="ＭＳ Ｐゴシック" charset="0"/>
              </a:rPr>
              <a:t>Cardiovascular disease</a:t>
            </a:r>
          </a:p>
          <a:p>
            <a:pPr lvl="1"/>
            <a:r>
              <a:rPr lang="en-US" sz="1800" dirty="0" smtClean="0">
                <a:latin typeface="Arial" charset="0"/>
                <a:ea typeface="ＭＳ Ｐゴシック" charset="0"/>
              </a:rPr>
              <a:t>Diabetes</a:t>
            </a:r>
          </a:p>
          <a:p>
            <a:pPr lvl="1"/>
            <a:r>
              <a:rPr lang="en-US" sz="1800" dirty="0" smtClean="0">
                <a:latin typeface="Arial" charset="0"/>
                <a:ea typeface="ＭＳ Ｐゴシック" charset="0"/>
              </a:rPr>
              <a:t>Depression</a:t>
            </a:r>
          </a:p>
          <a:p>
            <a:pPr lvl="1"/>
            <a:r>
              <a:rPr lang="en-US" sz="1800" dirty="0" smtClean="0">
                <a:latin typeface="Arial" charset="0"/>
                <a:ea typeface="ＭＳ Ｐゴシック" charset="0"/>
              </a:rPr>
              <a:t>Osteoporosis</a:t>
            </a:r>
          </a:p>
          <a:p>
            <a:pPr lvl="1"/>
            <a:r>
              <a:rPr lang="en-US" sz="1800" dirty="0" smtClean="0">
                <a:latin typeface="Arial" charset="0"/>
                <a:ea typeface="ＭＳ Ｐゴシック" charset="0"/>
              </a:rPr>
              <a:t>Cancer Stress</a:t>
            </a:r>
          </a:p>
          <a:p>
            <a:pPr marL="457200" lvl="1" indent="0">
              <a:buNone/>
            </a:pPr>
            <a:endParaRPr lang="en-US" dirty="0" smtClean="0">
              <a:latin typeface="Arial" charset="0"/>
              <a:ea typeface="ＭＳ Ｐゴシック" charset="0"/>
            </a:endParaRPr>
          </a:p>
          <a:p>
            <a:pPr>
              <a:buClr>
                <a:srgbClr val="AF0C17"/>
              </a:buClr>
            </a:pPr>
            <a:r>
              <a:rPr lang="en-US" sz="2000" dirty="0" smtClean="0">
                <a:latin typeface="Arial" charset="0"/>
                <a:ea typeface="ＭＳ Ｐゴシック" charset="0"/>
                <a:cs typeface="ＭＳ Ｐゴシック" charset="0"/>
              </a:rPr>
              <a:t>Avoidable increases</a:t>
            </a:r>
          </a:p>
          <a:p>
            <a:pPr lvl="1">
              <a:buClr>
                <a:srgbClr val="AF0C17"/>
              </a:buClr>
            </a:pPr>
            <a:r>
              <a:rPr lang="en-US" sz="1800" dirty="0" smtClean="0">
                <a:latin typeface="Arial" charset="0"/>
                <a:ea typeface="ＭＳ Ｐゴシック" charset="0"/>
              </a:rPr>
              <a:t>Bike/ped injuries</a:t>
            </a:r>
          </a:p>
          <a:p>
            <a:pPr lvl="1">
              <a:buClr>
                <a:srgbClr val="AF0C17"/>
              </a:buClr>
            </a:pPr>
            <a:endParaRPr lang="en-US" sz="1800" dirty="0">
              <a:latin typeface="Arial" charset="0"/>
              <a:ea typeface="ＭＳ Ｐゴシック" charset="0"/>
            </a:endParaRPr>
          </a:p>
        </p:txBody>
      </p:sp>
      <p:pic>
        <p:nvPicPr>
          <p:cNvPr id="7" name="Picture 6" descr="Screen Shot 2014-05-11 at 12.5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689" y="1282749"/>
            <a:ext cx="2554011" cy="1943051"/>
          </a:xfrm>
          <a:prstGeom prst="rect">
            <a:avLst/>
          </a:prstGeom>
        </p:spPr>
      </p:pic>
      <p:pic>
        <p:nvPicPr>
          <p:cNvPr id="8" name="Picture 7" descr="Screen Shot 2014-05-11 at 1.01.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4" y="3949700"/>
            <a:ext cx="3094066" cy="2043112"/>
          </a:xfrm>
          <a:prstGeom prst="rect">
            <a:avLst/>
          </a:prstGeom>
        </p:spPr>
      </p:pic>
      <p:sp>
        <p:nvSpPr>
          <p:cNvPr id="3" name="Footer Placeholder 2"/>
          <p:cNvSpPr>
            <a:spLocks noGrp="1"/>
          </p:cNvSpPr>
          <p:nvPr>
            <p:ph type="ftr" sz="quarter" idx="11"/>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17430936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228600" y="990600"/>
            <a:ext cx="8382000" cy="762000"/>
          </a:xfrm>
        </p:spPr>
        <p:txBody>
          <a:bodyPr>
            <a:noAutofit/>
          </a:bodyPr>
          <a:lstStyle/>
          <a:p>
            <a:pPr eaLnBrk="1" fontAlgn="auto" hangingPunct="1">
              <a:spcAft>
                <a:spcPts val="0"/>
              </a:spcAft>
              <a:defRPr/>
            </a:pPr>
            <a:r>
              <a:rPr lang="en-GB" sz="1800" b="1" dirty="0" smtClean="0">
                <a:solidFill>
                  <a:srgbClr val="002060"/>
                </a:solidFill>
              </a:rPr>
              <a:t>ITHIM  Preliminary Projections of Health Impacts of Increased Bicycling and Walking: </a:t>
            </a:r>
            <a:r>
              <a:rPr lang="en-GB" sz="1800" dirty="0" smtClean="0">
                <a:solidFill>
                  <a:srgbClr val="002060"/>
                </a:solidFill>
              </a:rPr>
              <a:t>4 to 19 minutes of daily physical activity, SCAG Region</a:t>
            </a:r>
            <a:endParaRPr lang="en-US" sz="1800" dirty="0" smtClean="0">
              <a:solidFill>
                <a:srgbClr val="002060"/>
              </a:solidFill>
            </a:endParaRPr>
          </a:p>
        </p:txBody>
      </p:sp>
      <p:cxnSp>
        <p:nvCxnSpPr>
          <p:cNvPr id="16" name="Straight Connector 15"/>
          <p:cNvCxnSpPr/>
          <p:nvPr/>
        </p:nvCxnSpPr>
        <p:spPr>
          <a:xfrm>
            <a:off x="457200" y="990600"/>
            <a:ext cx="7848600" cy="0"/>
          </a:xfrm>
          <a:prstGeom prst="line">
            <a:avLst/>
          </a:prstGeom>
          <a:ln w="127000" cmpd="tri">
            <a:gradFill>
              <a:gsLst>
                <a:gs pos="0">
                  <a:srgbClr val="92D050"/>
                </a:gs>
                <a:gs pos="50000">
                  <a:srgbClr val="0070C0"/>
                </a:gs>
                <a:gs pos="100000">
                  <a:srgbClr val="FF9933"/>
                </a:gs>
              </a:gsLst>
              <a:lin ang="5400000" scaled="0"/>
            </a:gra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DE22B24A-FCCF-457A-A644-A9EB480EE400}" type="slidenum">
              <a:rPr lang="en-US" smtClean="0"/>
              <a:pPr/>
              <a:t>21</a:t>
            </a:fld>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111493136"/>
              </p:ext>
            </p:extLst>
          </p:nvPr>
        </p:nvGraphicFramePr>
        <p:xfrm>
          <a:off x="609600" y="1752600"/>
          <a:ext cx="7539037" cy="4770441"/>
        </p:xfrm>
        <a:graphic>
          <a:graphicData uri="http://schemas.openxmlformats.org/drawingml/2006/table">
            <a:tbl>
              <a:tblPr firstRow="1" bandRow="1">
                <a:tableStyleId>{5C22544A-7EE6-4342-B048-85BDC9FD1C3A}</a:tableStyleId>
              </a:tblPr>
              <a:tblGrid>
                <a:gridCol w="2489122"/>
                <a:gridCol w="2433059"/>
                <a:gridCol w="2616856"/>
              </a:tblGrid>
              <a:tr h="701040">
                <a:tc>
                  <a:txBody>
                    <a:bodyPr/>
                    <a:lstStyle/>
                    <a:p>
                      <a:pPr marL="0" algn="ctr" defTabSz="914400" rtl="0" eaLnBrk="1" latinLnBrk="0" hangingPunct="1">
                        <a:lnSpc>
                          <a:spcPct val="115000"/>
                        </a:lnSpc>
                        <a:spcBef>
                          <a:spcPts val="1200"/>
                        </a:spcBef>
                        <a:spcAft>
                          <a:spcPts val="1000"/>
                        </a:spcAft>
                      </a:pPr>
                      <a:endParaRPr lang="en-US" sz="2000" b="1" i="0" kern="1200" dirty="0">
                        <a:solidFill>
                          <a:srgbClr val="000000"/>
                        </a:solidFill>
                        <a:latin typeface="Calibri"/>
                        <a:ea typeface="+mn-ea"/>
                        <a:cs typeface="+mn-cs"/>
                      </a:endParaRPr>
                    </a:p>
                  </a:txBody>
                  <a:tcPr marL="68580" marR="68580" marT="0" marB="0">
                    <a:solidFill>
                      <a:schemeClr val="bg1">
                        <a:lumMod val="85000"/>
                      </a:schemeClr>
                    </a:solidFill>
                  </a:tcPr>
                </a:tc>
                <a:tc>
                  <a:txBody>
                    <a:bodyPr/>
                    <a:lstStyle/>
                    <a:p>
                      <a:pPr algn="ctr">
                        <a:lnSpc>
                          <a:spcPct val="115000"/>
                        </a:lnSpc>
                        <a:spcAft>
                          <a:spcPts val="1000"/>
                        </a:spcAft>
                      </a:pPr>
                      <a:r>
                        <a:rPr lang="en-GB" sz="2000" b="1" dirty="0" smtClean="0">
                          <a:solidFill>
                            <a:srgbClr val="000000"/>
                          </a:solidFill>
                          <a:latin typeface="Calibri"/>
                          <a:ea typeface="Times New Roman"/>
                          <a:cs typeface="Times New Roman"/>
                        </a:rPr>
                        <a:t>Change in disease burden</a:t>
                      </a:r>
                      <a:endParaRPr lang="en-US" sz="2000" b="1" dirty="0">
                        <a:solidFill>
                          <a:srgbClr val="000000"/>
                        </a:solidFill>
                        <a:latin typeface="Calibri"/>
                        <a:ea typeface="Times New Roman"/>
                        <a:cs typeface="Times New Roman"/>
                      </a:endParaRPr>
                    </a:p>
                  </a:txBody>
                  <a:tcPr marL="68580" marR="68580" marT="0" marB="0">
                    <a:solidFill>
                      <a:schemeClr val="bg1">
                        <a:lumMod val="85000"/>
                      </a:schemeClr>
                    </a:solidFill>
                  </a:tcPr>
                </a:tc>
                <a:tc>
                  <a:txBody>
                    <a:bodyPr/>
                    <a:lstStyle/>
                    <a:p>
                      <a:pPr algn="ctr">
                        <a:lnSpc>
                          <a:spcPct val="115000"/>
                        </a:lnSpc>
                        <a:spcAft>
                          <a:spcPts val="1000"/>
                        </a:spcAft>
                      </a:pPr>
                      <a:r>
                        <a:rPr lang="en-GB" sz="2000" b="1" dirty="0" smtClean="0">
                          <a:solidFill>
                            <a:srgbClr val="000000"/>
                          </a:solidFill>
                          <a:latin typeface="Calibri"/>
                          <a:ea typeface="Times New Roman"/>
                          <a:cs typeface="Times New Roman"/>
                        </a:rPr>
                        <a:t>Change</a:t>
                      </a:r>
                      <a:r>
                        <a:rPr lang="en-GB" sz="2000" b="1" baseline="0" dirty="0" smtClean="0">
                          <a:solidFill>
                            <a:srgbClr val="000000"/>
                          </a:solidFill>
                          <a:latin typeface="Calibri"/>
                          <a:ea typeface="Times New Roman"/>
                          <a:cs typeface="Times New Roman"/>
                        </a:rPr>
                        <a:t> in premature deaths/yr</a:t>
                      </a:r>
                      <a:endParaRPr lang="en-US" sz="2000" b="1" dirty="0">
                        <a:solidFill>
                          <a:srgbClr val="000000"/>
                        </a:solidFill>
                        <a:latin typeface="Calibri"/>
                        <a:ea typeface="Times New Roman"/>
                        <a:cs typeface="Times New Roman"/>
                      </a:endParaRPr>
                    </a:p>
                  </a:txBody>
                  <a:tcPr marL="68580" marR="68580" marT="0" marB="0">
                    <a:solidFill>
                      <a:schemeClr val="bg1">
                        <a:lumMod val="85000"/>
                      </a:schemeClr>
                    </a:solidFill>
                  </a:tcPr>
                </a:tc>
              </a:tr>
              <a:tr h="643894">
                <a:tc>
                  <a:txBody>
                    <a:bodyPr/>
                    <a:lstStyle/>
                    <a:p>
                      <a:pPr marL="0" algn="ctr" defTabSz="914400" rtl="0" eaLnBrk="1" latinLnBrk="0" hangingPunct="1">
                        <a:lnSpc>
                          <a:spcPct val="115000"/>
                        </a:lnSpc>
                        <a:spcBef>
                          <a:spcPts val="1200"/>
                        </a:spcBef>
                        <a:spcAft>
                          <a:spcPts val="1000"/>
                        </a:spcAft>
                      </a:pPr>
                      <a:r>
                        <a:rPr lang="en-GB" sz="2200" b="1" i="0" kern="1200" dirty="0" smtClean="0">
                          <a:solidFill>
                            <a:srgbClr val="000000"/>
                          </a:solidFill>
                          <a:latin typeface="Calibri"/>
                          <a:ea typeface="+mn-ea"/>
                          <a:cs typeface="+mn-cs"/>
                        </a:rPr>
                        <a:t>Cardiovascular Dis.*</a:t>
                      </a:r>
                      <a:endParaRPr lang="en-US" sz="2200" b="1" i="0" kern="1200" dirty="0">
                        <a:solidFill>
                          <a:srgbClr val="000000"/>
                        </a:solidFill>
                        <a:latin typeface="Calibri"/>
                        <a:ea typeface="+mn-ea"/>
                        <a:cs typeface="+mn-cs"/>
                      </a:endParaRPr>
                    </a:p>
                  </a:txBody>
                  <a:tcPr marL="68580" marR="68580" marT="0" marB="0" anchor="ct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12% </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3,134</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r>
              <a:tr h="582745">
                <a:tc>
                  <a:txBody>
                    <a:bodyPr/>
                    <a:lstStyle/>
                    <a:p>
                      <a:pPr algn="ctr">
                        <a:spcBef>
                          <a:spcPts val="1200"/>
                        </a:spcBef>
                        <a:spcAft>
                          <a:spcPts val="300"/>
                        </a:spcAft>
                      </a:pPr>
                      <a:r>
                        <a:rPr lang="en-US" sz="1800" b="1" i="0" dirty="0" smtClean="0">
                          <a:solidFill>
                            <a:srgbClr val="000000"/>
                          </a:solidFill>
                          <a:latin typeface="+mn-lt"/>
                          <a:cs typeface="Arial" pitchFamily="34" charset="0"/>
                        </a:rPr>
                        <a:t>Diabetes</a:t>
                      </a:r>
                      <a:endParaRPr lang="en-US" sz="1800" b="1" i="0" dirty="0">
                        <a:solidFill>
                          <a:srgbClr val="000000"/>
                        </a:solidFill>
                        <a:latin typeface="+mn-lt"/>
                        <a:cs typeface="Arial" pitchFamily="34" charset="0"/>
                      </a:endParaRPr>
                    </a:p>
                  </a:txBody>
                  <a:tcPr marL="68580" marR="68580" marT="0" marB="0" anchor="ctr"/>
                </a:tc>
                <a:tc>
                  <a:txBody>
                    <a:bodyPr/>
                    <a:lstStyle/>
                    <a:p>
                      <a:pPr algn="ctr">
                        <a:lnSpc>
                          <a:spcPct val="115000"/>
                        </a:lnSpc>
                        <a:spcAft>
                          <a:spcPts val="1000"/>
                        </a:spcAft>
                      </a:pPr>
                      <a:r>
                        <a:rPr lang="en-US" sz="2200" b="1" dirty="0" smtClean="0">
                          <a:solidFill>
                            <a:srgbClr val="000000"/>
                          </a:solidFill>
                          <a:latin typeface="Calibri"/>
                          <a:ea typeface="Times New Roman"/>
                          <a:cs typeface="Times New Roman"/>
                        </a:rPr>
                        <a:t>12%</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c>
                  <a:txBody>
                    <a:bodyPr/>
                    <a:lstStyle/>
                    <a:p>
                      <a:pPr algn="ctr">
                        <a:lnSpc>
                          <a:spcPct val="115000"/>
                        </a:lnSpc>
                        <a:spcAft>
                          <a:spcPts val="1000"/>
                        </a:spcAft>
                      </a:pPr>
                      <a:r>
                        <a:rPr lang="en-US" sz="2200" b="1" dirty="0" smtClean="0">
                          <a:solidFill>
                            <a:srgbClr val="000000"/>
                          </a:solidFill>
                          <a:latin typeface="Calibri"/>
                          <a:ea typeface="Times New Roman"/>
                          <a:cs typeface="Times New Roman"/>
                        </a:rPr>
                        <a:t>374</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r>
              <a:tr h="582745">
                <a:tc>
                  <a:txBody>
                    <a:bodyPr/>
                    <a:lstStyle/>
                    <a:p>
                      <a:pPr algn="ctr">
                        <a:spcBef>
                          <a:spcPts val="1200"/>
                        </a:spcBef>
                        <a:spcAft>
                          <a:spcPts val="300"/>
                        </a:spcAft>
                      </a:pPr>
                      <a:r>
                        <a:rPr lang="en-GB" sz="2200" b="1" i="0" dirty="0" smtClean="0">
                          <a:solidFill>
                            <a:srgbClr val="000000"/>
                          </a:solidFill>
                          <a:latin typeface="Calibri"/>
                        </a:rPr>
                        <a:t>Depression</a:t>
                      </a:r>
                      <a:endParaRPr lang="en-US" sz="2200" b="1" i="1" dirty="0">
                        <a:solidFill>
                          <a:srgbClr val="000000"/>
                        </a:solidFill>
                        <a:latin typeface="Times New Roman"/>
                      </a:endParaRPr>
                    </a:p>
                  </a:txBody>
                  <a:tcPr marL="68580" marR="68580" marT="0" marB="0" anchor="ct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3%</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&lt;2</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r>
              <a:tr h="542806">
                <a:tc>
                  <a:txBody>
                    <a:bodyPr/>
                    <a:lstStyle/>
                    <a:p>
                      <a:pPr algn="ctr">
                        <a:spcBef>
                          <a:spcPts val="1200"/>
                        </a:spcBef>
                        <a:spcAft>
                          <a:spcPts val="300"/>
                        </a:spcAft>
                      </a:pPr>
                      <a:r>
                        <a:rPr lang="en-GB" sz="2200" b="1" i="0" dirty="0" smtClean="0">
                          <a:solidFill>
                            <a:srgbClr val="000000"/>
                          </a:solidFill>
                          <a:latin typeface="Calibri"/>
                        </a:rPr>
                        <a:t>Dementia</a:t>
                      </a:r>
                      <a:endParaRPr lang="en-US" sz="2200" b="1" i="1" dirty="0">
                        <a:solidFill>
                          <a:srgbClr val="000000"/>
                        </a:solidFill>
                        <a:latin typeface="Times New Roman"/>
                      </a:endParaRPr>
                    </a:p>
                  </a:txBody>
                  <a:tcPr marL="68580" marR="68580" marT="0" marB="0" anchor="ct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6%</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c>
                  <a:txBody>
                    <a:bodyPr/>
                    <a:lstStyle/>
                    <a:p>
                      <a:pPr algn="ctr">
                        <a:lnSpc>
                          <a:spcPct val="115000"/>
                        </a:lnSpc>
                        <a:spcAft>
                          <a:spcPts val="1000"/>
                        </a:spcAft>
                      </a:pPr>
                      <a:r>
                        <a:rPr lang="en-GB" sz="1800" b="1" dirty="0" smtClean="0">
                          <a:solidFill>
                            <a:srgbClr val="000000"/>
                          </a:solidFill>
                          <a:latin typeface="+mn-lt"/>
                          <a:ea typeface="Times New Roman"/>
                          <a:cs typeface="Times New Roman"/>
                        </a:rPr>
                        <a:t>465</a:t>
                      </a:r>
                      <a:endParaRPr lang="en-US" sz="1800" b="1" dirty="0">
                        <a:solidFill>
                          <a:srgbClr val="000000"/>
                        </a:solidFill>
                        <a:latin typeface="+mn-lt"/>
                        <a:ea typeface="Times New Roman"/>
                        <a:cs typeface="Times New Roman"/>
                      </a:endParaRPr>
                    </a:p>
                  </a:txBody>
                  <a:tcPr marL="68580" marR="68580" marT="0" marB="0" anchor="ctr">
                    <a:gradFill flip="none" rotWithShape="1">
                      <a:gsLst>
                        <a:gs pos="0">
                          <a:srgbClr val="66FF33">
                            <a:tint val="66000"/>
                            <a:satMod val="160000"/>
                          </a:srgbClr>
                        </a:gs>
                        <a:gs pos="50000">
                          <a:srgbClr val="66FF33">
                            <a:tint val="44500"/>
                            <a:satMod val="160000"/>
                          </a:srgbClr>
                        </a:gs>
                        <a:gs pos="100000">
                          <a:srgbClr val="66FF33">
                            <a:tint val="23500"/>
                            <a:satMod val="160000"/>
                          </a:srgbClr>
                        </a:gs>
                      </a:gsLst>
                      <a:lin ang="18900000" scaled="1"/>
                      <a:tileRect/>
                    </a:gradFill>
                  </a:tcPr>
                </a:tc>
              </a:tr>
              <a:tr h="574589">
                <a:tc>
                  <a:txBody>
                    <a:bodyPr/>
                    <a:lstStyle/>
                    <a:p>
                      <a:pPr marL="0" algn="ctr" defTabSz="914400" rtl="0" eaLnBrk="1" latinLnBrk="0" hangingPunct="1">
                        <a:spcBef>
                          <a:spcPts val="1200"/>
                        </a:spcBef>
                        <a:spcAft>
                          <a:spcPts val="300"/>
                        </a:spcAft>
                      </a:pPr>
                      <a:r>
                        <a:rPr lang="en-GB" sz="2200" b="1" i="0" kern="1200" dirty="0" smtClean="0">
                          <a:solidFill>
                            <a:srgbClr val="000000"/>
                          </a:solidFill>
                          <a:latin typeface="Calibri"/>
                          <a:ea typeface="+mn-ea"/>
                          <a:cs typeface="+mn-cs"/>
                        </a:rPr>
                        <a:t>Breast cancer</a:t>
                      </a:r>
                      <a:endParaRPr lang="en-US" sz="2200" b="1" i="0" kern="1200" dirty="0">
                        <a:solidFill>
                          <a:srgbClr val="000000"/>
                        </a:solidFill>
                        <a:latin typeface="Calibri"/>
                        <a:ea typeface="+mn-ea"/>
                        <a:cs typeface="+mn-cs"/>
                      </a:endParaRPr>
                    </a:p>
                  </a:txBody>
                  <a:tcPr marL="68580" marR="68580" marT="0" marB="0" anchor="ct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3%</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8900000" scaled="1"/>
                      <a:tileRect/>
                    </a:gradFill>
                  </a:tcP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60</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8900000" scaled="1"/>
                      <a:tileRect/>
                    </a:gradFill>
                  </a:tcPr>
                </a:tc>
              </a:tr>
              <a:tr h="574589">
                <a:tc>
                  <a:txBody>
                    <a:bodyPr/>
                    <a:lstStyle/>
                    <a:p>
                      <a:pPr marL="0" algn="ctr" defTabSz="914400" rtl="0" eaLnBrk="1" latinLnBrk="0" hangingPunct="1">
                        <a:spcBef>
                          <a:spcPts val="1200"/>
                        </a:spcBef>
                        <a:spcAft>
                          <a:spcPts val="300"/>
                        </a:spcAft>
                      </a:pPr>
                      <a:r>
                        <a:rPr lang="en-US" sz="2200" b="1" i="0" kern="1200" dirty="0" smtClean="0">
                          <a:solidFill>
                            <a:srgbClr val="000000"/>
                          </a:solidFill>
                          <a:latin typeface="Calibri"/>
                          <a:ea typeface="+mn-ea"/>
                          <a:cs typeface="+mn-cs"/>
                        </a:rPr>
                        <a:t>Colon</a:t>
                      </a:r>
                      <a:r>
                        <a:rPr lang="en-US" sz="2200" b="1" i="0" kern="1200" baseline="0" dirty="0" smtClean="0">
                          <a:solidFill>
                            <a:srgbClr val="000000"/>
                          </a:solidFill>
                          <a:latin typeface="Calibri"/>
                          <a:ea typeface="+mn-ea"/>
                          <a:cs typeface="+mn-cs"/>
                        </a:rPr>
                        <a:t> Cancer</a:t>
                      </a:r>
                      <a:endParaRPr lang="en-US" sz="2200" b="1" i="0" kern="1200" dirty="0">
                        <a:solidFill>
                          <a:srgbClr val="000000"/>
                        </a:solidFill>
                        <a:latin typeface="Calibri"/>
                        <a:ea typeface="+mn-ea"/>
                        <a:cs typeface="+mn-cs"/>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GB" sz="2000" b="1" dirty="0" smtClean="0">
                          <a:solidFill>
                            <a:srgbClr val="000000"/>
                          </a:solidFill>
                          <a:latin typeface="+mn-lt"/>
                          <a:ea typeface="Times New Roman"/>
                          <a:cs typeface="Times New Roman"/>
                        </a:rPr>
                        <a:t>3</a:t>
                      </a:r>
                      <a:r>
                        <a:rPr lang="en-GB" sz="2200" b="1" dirty="0" smtClean="0">
                          <a:solidFill>
                            <a:srgbClr val="000000"/>
                          </a:solidFill>
                          <a:latin typeface="+mn-lt"/>
                          <a:ea typeface="Times New Roman"/>
                          <a:cs typeface="Times New Roman"/>
                        </a:rPr>
                        <a:t>%</a:t>
                      </a:r>
                      <a:endParaRPr lang="en-US" sz="2200" b="1" dirty="0" smtClean="0">
                        <a:solidFill>
                          <a:srgbClr val="000000"/>
                        </a:solidFill>
                        <a:latin typeface="+mn-lt"/>
                        <a:ea typeface="Times New Roman"/>
                        <a:cs typeface="Times New Roman"/>
                      </a:endParaRPr>
                    </a:p>
                  </a:txBody>
                  <a:tcPr marL="68580" marR="68580" marT="0" marB="0" anchor="ctr">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8900000" scaled="1"/>
                      <a:tileRect/>
                    </a:gra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GB" sz="1800" b="1" dirty="0" smtClean="0">
                          <a:solidFill>
                            <a:srgbClr val="000000"/>
                          </a:solidFill>
                          <a:latin typeface="+mn-lt"/>
                          <a:ea typeface="Times New Roman"/>
                          <a:cs typeface="Times New Roman"/>
                        </a:rPr>
                        <a:t>75</a:t>
                      </a:r>
                      <a:endParaRPr lang="en-US" sz="1800" b="1" dirty="0" smtClean="0">
                        <a:solidFill>
                          <a:srgbClr val="000000"/>
                        </a:solidFill>
                        <a:latin typeface="+mn-lt"/>
                        <a:ea typeface="Times New Roman"/>
                        <a:cs typeface="Times New Roman"/>
                      </a:endParaRPr>
                    </a:p>
                  </a:txBody>
                  <a:tcPr marL="68580" marR="68580" marT="0" marB="0" anchor="ctr">
                    <a:gradFill flip="none" rotWithShape="1">
                      <a:gsLst>
                        <a:gs pos="0">
                          <a:srgbClr val="33CC33">
                            <a:tint val="66000"/>
                            <a:satMod val="160000"/>
                          </a:srgbClr>
                        </a:gs>
                        <a:gs pos="50000">
                          <a:srgbClr val="33CC33">
                            <a:tint val="44500"/>
                            <a:satMod val="160000"/>
                          </a:srgbClr>
                        </a:gs>
                        <a:gs pos="100000">
                          <a:srgbClr val="33CC33">
                            <a:tint val="23500"/>
                            <a:satMod val="160000"/>
                          </a:srgbClr>
                        </a:gs>
                      </a:gsLst>
                      <a:lin ang="18900000" scaled="1"/>
                      <a:tileRect/>
                    </a:gradFill>
                  </a:tcPr>
                </a:tc>
              </a:tr>
              <a:tr h="568033">
                <a:tc>
                  <a:txBody>
                    <a:bodyPr/>
                    <a:lstStyle/>
                    <a:p>
                      <a:pPr marL="0" algn="ctr" defTabSz="914400" rtl="0" eaLnBrk="1" latinLnBrk="0" hangingPunct="1">
                        <a:spcBef>
                          <a:spcPts val="1200"/>
                        </a:spcBef>
                        <a:spcAft>
                          <a:spcPts val="300"/>
                        </a:spcAft>
                      </a:pPr>
                      <a:r>
                        <a:rPr lang="en-GB" sz="2200" b="1" i="0" kern="1200" dirty="0" smtClean="0">
                          <a:solidFill>
                            <a:srgbClr val="000000"/>
                          </a:solidFill>
                          <a:latin typeface="Calibri"/>
                          <a:ea typeface="+mn-ea"/>
                          <a:cs typeface="+mn-cs"/>
                        </a:rPr>
                        <a:t>Road traffic crashes</a:t>
                      </a:r>
                      <a:endParaRPr lang="en-US" sz="2200" b="1" i="0" kern="1200" dirty="0">
                        <a:solidFill>
                          <a:srgbClr val="000000"/>
                        </a:solidFill>
                        <a:latin typeface="Calibri"/>
                        <a:ea typeface="+mn-ea"/>
                        <a:cs typeface="+mn-cs"/>
                      </a:endParaRPr>
                    </a:p>
                  </a:txBody>
                  <a:tcPr marL="68580" marR="68580" marT="0" marB="0" anchor="ct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22%</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8100000" scaled="1"/>
                      <a:tileRect/>
                    </a:gradFill>
                  </a:tcPr>
                </a:tc>
                <a:tc>
                  <a:txBody>
                    <a:bodyPr/>
                    <a:lstStyle/>
                    <a:p>
                      <a:pPr algn="ctr">
                        <a:lnSpc>
                          <a:spcPct val="115000"/>
                        </a:lnSpc>
                        <a:spcAft>
                          <a:spcPts val="1000"/>
                        </a:spcAft>
                      </a:pPr>
                      <a:r>
                        <a:rPr lang="en-GB" sz="2200" b="1" dirty="0" smtClean="0">
                          <a:solidFill>
                            <a:srgbClr val="000000"/>
                          </a:solidFill>
                          <a:latin typeface="Calibri"/>
                          <a:ea typeface="Times New Roman"/>
                          <a:cs typeface="Times New Roman"/>
                        </a:rPr>
                        <a:t>315</a:t>
                      </a:r>
                      <a:endParaRPr lang="en-US" sz="2200" b="1" dirty="0">
                        <a:solidFill>
                          <a:srgbClr val="000000"/>
                        </a:solidFill>
                        <a:latin typeface="Calibri"/>
                        <a:ea typeface="Times New Roman"/>
                        <a:cs typeface="Times New Roman"/>
                      </a:endParaRPr>
                    </a:p>
                  </a:txBody>
                  <a:tcPr marL="68580" marR="68580" marT="0" marB="0" anchor="ctr">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8100000" scaled="1"/>
                      <a:tileRect/>
                    </a:gradFill>
                  </a:tcPr>
                </a:tc>
              </a:tr>
            </a:tbl>
          </a:graphicData>
        </a:graphic>
      </p:graphicFrame>
      <p:sp>
        <p:nvSpPr>
          <p:cNvPr id="18" name="Down Arrow 17"/>
          <p:cNvSpPr/>
          <p:nvPr/>
        </p:nvSpPr>
        <p:spPr>
          <a:xfrm>
            <a:off x="5334000" y="4267200"/>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Down Arrow 18"/>
          <p:cNvSpPr/>
          <p:nvPr/>
        </p:nvSpPr>
        <p:spPr>
          <a:xfrm>
            <a:off x="5330825" y="2593975"/>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Down Arrow 19"/>
          <p:cNvSpPr/>
          <p:nvPr/>
        </p:nvSpPr>
        <p:spPr>
          <a:xfrm>
            <a:off x="5330825" y="3200400"/>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Down Arrow 20"/>
          <p:cNvSpPr/>
          <p:nvPr/>
        </p:nvSpPr>
        <p:spPr>
          <a:xfrm>
            <a:off x="5343525" y="3733800"/>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Down Arrow 21"/>
          <p:cNvSpPr/>
          <p:nvPr/>
        </p:nvSpPr>
        <p:spPr>
          <a:xfrm flipV="1">
            <a:off x="5334000" y="6019800"/>
            <a:ext cx="490537" cy="4349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Down Arrow 22"/>
          <p:cNvSpPr/>
          <p:nvPr/>
        </p:nvSpPr>
        <p:spPr>
          <a:xfrm>
            <a:off x="5334000" y="4876800"/>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Down Arrow 23"/>
          <p:cNvSpPr/>
          <p:nvPr/>
        </p:nvSpPr>
        <p:spPr>
          <a:xfrm>
            <a:off x="5364162" y="5486400"/>
            <a:ext cx="436563" cy="434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TextBox 24"/>
          <p:cNvSpPr txBox="1"/>
          <p:nvPr/>
        </p:nvSpPr>
        <p:spPr>
          <a:xfrm>
            <a:off x="457200" y="6524823"/>
            <a:ext cx="4549643" cy="307777"/>
          </a:xfrm>
          <a:prstGeom prst="rect">
            <a:avLst/>
          </a:prstGeom>
          <a:noFill/>
        </p:spPr>
        <p:txBody>
          <a:bodyPr wrap="none" rtlCol="0">
            <a:spAutoFit/>
          </a:bodyPr>
          <a:lstStyle/>
          <a:p>
            <a:r>
              <a:rPr lang="en-US" sz="1400" dirty="0" smtClean="0"/>
              <a:t>* Ischemic heart disease, stroke, hypertensive heart disease</a:t>
            </a:r>
            <a:endParaRPr lang="en-US" sz="1400" dirty="0"/>
          </a:p>
        </p:txBody>
      </p:sp>
      <p:sp>
        <p:nvSpPr>
          <p:cNvPr id="14" name="Rounded Rectangle 13"/>
          <p:cNvSpPr/>
          <p:nvPr/>
        </p:nvSpPr>
        <p:spPr bwMode="auto">
          <a:xfrm>
            <a:off x="533400" y="38100"/>
            <a:ext cx="5791200" cy="800100"/>
          </a:xfrm>
          <a:prstGeom prst="roundRect">
            <a:avLst/>
          </a:prstGeom>
          <a:solidFill>
            <a:srgbClr val="F3CC2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 </a:t>
            </a:r>
          </a:p>
        </p:txBody>
      </p:sp>
      <p:sp>
        <p:nvSpPr>
          <p:cNvPr id="15" name="TextBox 14"/>
          <p:cNvSpPr txBox="1"/>
          <p:nvPr/>
        </p:nvSpPr>
        <p:spPr>
          <a:xfrm>
            <a:off x="685800" y="152400"/>
            <a:ext cx="7311390" cy="584776"/>
          </a:xfrm>
          <a:prstGeom prst="rect">
            <a:avLst/>
          </a:prstGeom>
          <a:noFill/>
        </p:spPr>
        <p:txBody>
          <a:bodyPr wrap="square" rtlCol="0">
            <a:spAutoFit/>
          </a:bodyPr>
          <a:lstStyle/>
          <a:p>
            <a:r>
              <a:rPr lang="en-US" sz="3200" b="1" dirty="0" smtClean="0">
                <a:latin typeface="Arial Narrow"/>
                <a:cs typeface="Arial Narrow"/>
              </a:rPr>
              <a:t>Active Transportation Co-Benefits</a:t>
            </a:r>
            <a:endParaRPr lang="en-US" sz="3200" b="1" dirty="0">
              <a:latin typeface="Arial Narrow"/>
              <a:cs typeface="Arial Narrow"/>
            </a:endParaRPr>
          </a:p>
        </p:txBody>
      </p:sp>
    </p:spTree>
    <p:extLst>
      <p:ext uri="{BB962C8B-B14F-4D97-AF65-F5344CB8AC3E}">
        <p14:creationId xmlns:p14="http://schemas.microsoft.com/office/powerpoint/2010/main" val="405068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158"/>
            <a:ext cx="8915400" cy="1127442"/>
          </a:xfrm>
        </p:spPr>
        <p:txBody>
          <a:bodyPr>
            <a:normAutofit/>
          </a:bodyPr>
          <a:lstStyle/>
          <a:p>
            <a:r>
              <a:rPr lang="en-US" sz="3200" dirty="0" smtClean="0">
                <a:latin typeface="Arial" charset="0"/>
                <a:ea typeface="ＭＳ Ｐゴシック" charset="0"/>
                <a:cs typeface="ＭＳ Ｐゴシック" charset="0"/>
              </a:rPr>
              <a:t>Co</a:t>
            </a:r>
            <a:r>
              <a:rPr lang="en-US" sz="3200" dirty="0">
                <a:latin typeface="Arial" charset="0"/>
                <a:ea typeface="ＭＳ Ｐゴシック" charset="0"/>
                <a:cs typeface="ＭＳ Ｐゴシック" charset="0"/>
              </a:rPr>
              <a:t>-benefits of Sustainable, </a:t>
            </a:r>
            <a:r>
              <a:rPr lang="en-US" sz="3200" dirty="0" smtClean="0">
                <a:latin typeface="Arial" charset="0"/>
                <a:ea typeface="ＭＳ Ｐゴシック" charset="0"/>
                <a:cs typeface="ＭＳ Ｐゴシック" charset="0"/>
              </a:rPr>
              <a:t>Local </a:t>
            </a:r>
            <a:r>
              <a:rPr lang="en-US" sz="3200" dirty="0">
                <a:latin typeface="Arial" charset="0"/>
                <a:ea typeface="ＭＳ Ｐゴシック" charset="0"/>
                <a:cs typeface="ＭＳ Ｐゴシック" charset="0"/>
              </a:rPr>
              <a:t>Food Systems</a:t>
            </a:r>
            <a:endParaRPr lang="en-US" sz="3200" dirty="0"/>
          </a:p>
        </p:txBody>
      </p:sp>
      <p:sp>
        <p:nvSpPr>
          <p:cNvPr id="4" name="Slide Number Placeholder 3"/>
          <p:cNvSpPr>
            <a:spLocks noGrp="1"/>
          </p:cNvSpPr>
          <p:nvPr>
            <p:ph type="sldNum" sz="quarter" idx="12"/>
          </p:nvPr>
        </p:nvSpPr>
        <p:spPr/>
        <p:txBody>
          <a:bodyPr/>
          <a:lstStyle/>
          <a:p>
            <a:pPr>
              <a:defRPr/>
            </a:pPr>
            <a:fld id="{D569E48B-09F6-4037-8685-E73AA1FCFAFA}" type="slidenum">
              <a:rPr lang="en-US" smtClean="0"/>
              <a:pPr>
                <a:defRPr/>
              </a:pPr>
              <a:t>22</a:t>
            </a:fld>
            <a:endParaRPr lang="en-US" dirty="0"/>
          </a:p>
        </p:txBody>
      </p:sp>
      <p:sp>
        <p:nvSpPr>
          <p:cNvPr id="5" name="Content Placeholder 2"/>
          <p:cNvSpPr>
            <a:spLocks noGrp="1"/>
          </p:cNvSpPr>
          <p:nvPr>
            <p:ph sz="half" idx="1"/>
          </p:nvPr>
        </p:nvSpPr>
        <p:spPr>
          <a:xfrm>
            <a:off x="571500" y="1701799"/>
            <a:ext cx="4305300" cy="4926013"/>
          </a:xfrm>
        </p:spPr>
        <p:txBody>
          <a:bodyPr>
            <a:normAutofit fontScale="92500" lnSpcReduction="10000"/>
          </a:bodyPr>
          <a:lstStyle/>
          <a:p>
            <a:r>
              <a:rPr lang="en-US" sz="2200" dirty="0">
                <a:latin typeface="Arial" charset="0"/>
                <a:ea typeface="ＭＳ Ｐゴシック" charset="0"/>
                <a:cs typeface="ＭＳ Ｐゴシック" charset="0"/>
              </a:rPr>
              <a:t>Reductions</a:t>
            </a:r>
          </a:p>
          <a:p>
            <a:pPr lvl="1"/>
            <a:r>
              <a:rPr lang="en-US" sz="1900" dirty="0">
                <a:latin typeface="Arial" charset="0"/>
                <a:ea typeface="ＭＳ Ｐゴシック" charset="0"/>
              </a:rPr>
              <a:t>GHG emissions </a:t>
            </a:r>
          </a:p>
          <a:p>
            <a:pPr lvl="1"/>
            <a:r>
              <a:rPr lang="en-US" sz="1900" dirty="0">
                <a:latin typeface="Arial" charset="0"/>
                <a:ea typeface="ＭＳ Ｐゴシック" charset="0"/>
              </a:rPr>
              <a:t>Pesticide use</a:t>
            </a:r>
          </a:p>
          <a:p>
            <a:pPr lvl="1"/>
            <a:r>
              <a:rPr lang="en-US" sz="1900" dirty="0">
                <a:latin typeface="Arial" charset="0"/>
                <a:ea typeface="ＭＳ Ｐゴシック" charset="0"/>
              </a:rPr>
              <a:t>Synthetic fertilizer use</a:t>
            </a:r>
          </a:p>
          <a:p>
            <a:pPr lvl="1"/>
            <a:r>
              <a:rPr lang="en-US" sz="1900" dirty="0">
                <a:latin typeface="Arial" charset="0"/>
                <a:ea typeface="ＭＳ Ｐゴシック" charset="0"/>
              </a:rPr>
              <a:t>Food miles</a:t>
            </a:r>
          </a:p>
          <a:p>
            <a:pPr lvl="1"/>
            <a:r>
              <a:rPr lang="en-US" sz="1900" dirty="0">
                <a:latin typeface="Arial" charset="0"/>
                <a:ea typeface="ＭＳ Ｐゴシック" charset="0"/>
              </a:rPr>
              <a:t>Antibiotic use</a:t>
            </a:r>
          </a:p>
          <a:p>
            <a:pPr lvl="1"/>
            <a:r>
              <a:rPr lang="en-US" sz="1900" dirty="0">
                <a:latin typeface="Arial" charset="0"/>
                <a:ea typeface="ＭＳ Ｐゴシック" charset="0"/>
              </a:rPr>
              <a:t>Water pollution</a:t>
            </a:r>
          </a:p>
          <a:p>
            <a:pPr lvl="1"/>
            <a:r>
              <a:rPr lang="en-US" sz="1900" dirty="0">
                <a:latin typeface="Arial" charset="0"/>
                <a:ea typeface="ＭＳ Ｐゴシック" charset="0"/>
              </a:rPr>
              <a:t>Soil erosion</a:t>
            </a:r>
          </a:p>
          <a:p>
            <a:pPr lvl="1"/>
            <a:r>
              <a:rPr lang="en-US" sz="1900" dirty="0">
                <a:latin typeface="Arial" charset="0"/>
                <a:ea typeface="ＭＳ Ｐゴシック" charset="0"/>
              </a:rPr>
              <a:t>Biodiversity loss</a:t>
            </a:r>
          </a:p>
          <a:p>
            <a:pPr lvl="1"/>
            <a:r>
              <a:rPr lang="en-US" sz="1900" dirty="0">
                <a:latin typeface="Arial" charset="0"/>
                <a:ea typeface="ＭＳ Ｐゴシック" charset="0"/>
              </a:rPr>
              <a:t>Meat consumption</a:t>
            </a:r>
          </a:p>
          <a:p>
            <a:pPr lvl="1"/>
            <a:r>
              <a:rPr lang="en-US" sz="1900" dirty="0">
                <a:latin typeface="Arial" charset="0"/>
                <a:ea typeface="ＭＳ Ｐゴシック" charset="0"/>
              </a:rPr>
              <a:t>Unsustainable H2O </a:t>
            </a:r>
            <a:r>
              <a:rPr lang="en-US" sz="1900" dirty="0" smtClean="0">
                <a:latin typeface="Arial" charset="0"/>
                <a:ea typeface="ＭＳ Ｐゴシック" charset="0"/>
              </a:rPr>
              <a:t>consumption</a:t>
            </a:r>
            <a:endParaRPr lang="en-US" sz="1900" dirty="0">
              <a:latin typeface="Arial" charset="0"/>
              <a:ea typeface="ＭＳ Ｐゴシック" charset="0"/>
            </a:endParaRPr>
          </a:p>
          <a:p>
            <a:r>
              <a:rPr lang="en-US" sz="2200" dirty="0">
                <a:latin typeface="Arial" charset="0"/>
                <a:ea typeface="ＭＳ Ｐゴシック" charset="0"/>
                <a:cs typeface="ＭＳ Ｐゴシック" charset="0"/>
              </a:rPr>
              <a:t>Increases</a:t>
            </a:r>
          </a:p>
          <a:p>
            <a:pPr lvl="1"/>
            <a:r>
              <a:rPr lang="en-US" sz="1900" dirty="0">
                <a:latin typeface="Arial" charset="0"/>
                <a:ea typeface="ＭＳ Ｐゴシック" charset="0"/>
              </a:rPr>
              <a:t>Access affordable healthy food</a:t>
            </a:r>
          </a:p>
          <a:p>
            <a:pPr lvl="1"/>
            <a:r>
              <a:rPr lang="en-US" sz="1900" dirty="0">
                <a:latin typeface="Arial" charset="0"/>
                <a:ea typeface="ＭＳ Ｐゴシック" charset="0"/>
              </a:rPr>
              <a:t>Rural community strength</a:t>
            </a:r>
          </a:p>
          <a:p>
            <a:pPr lvl="1"/>
            <a:r>
              <a:rPr lang="en-US" sz="1900" dirty="0">
                <a:latin typeface="Arial" charset="0"/>
                <a:ea typeface="ＭＳ Ｐゴシック" charset="0"/>
              </a:rPr>
              <a:t>Agricultural land preservation</a:t>
            </a:r>
          </a:p>
          <a:p>
            <a:pPr lvl="1"/>
            <a:endParaRPr lang="en-US" dirty="0">
              <a:latin typeface="Arial" charset="0"/>
              <a:ea typeface="ＭＳ Ｐゴシック" charset="0"/>
            </a:endParaRPr>
          </a:p>
          <a:p>
            <a:pPr lvl="1"/>
            <a:endParaRPr lang="en-US" dirty="0">
              <a:latin typeface="Arial" charset="0"/>
              <a:ea typeface="ＭＳ Ｐゴシック" charset="0"/>
            </a:endParaRPr>
          </a:p>
        </p:txBody>
      </p:sp>
      <p:sp>
        <p:nvSpPr>
          <p:cNvPr id="6" name="Content Placeholder 3"/>
          <p:cNvSpPr txBox="1">
            <a:spLocks/>
          </p:cNvSpPr>
          <p:nvPr/>
        </p:nvSpPr>
        <p:spPr>
          <a:xfrm>
            <a:off x="5029200" y="1596708"/>
            <a:ext cx="4343400" cy="3352800"/>
          </a:xfrm>
          <a:prstGeom prst="rect">
            <a:avLst/>
          </a:prstGeom>
        </p:spPr>
        <p:txBody>
          <a:bodyPr>
            <a:normAutofit/>
          </a:bodyPr>
          <a:lst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bg2"/>
              </a:buClr>
              <a:buFont typeface="Wingdings" pitchFamily="2" charset="2"/>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r>
              <a:rPr lang="en-US" sz="2000" dirty="0">
                <a:latin typeface="Arial" charset="0"/>
                <a:ea typeface="ＭＳ Ｐゴシック" charset="0"/>
              </a:rPr>
              <a:t>Reductions</a:t>
            </a:r>
          </a:p>
          <a:p>
            <a:pPr lvl="1"/>
            <a:r>
              <a:rPr lang="en-US" sz="1800" dirty="0">
                <a:latin typeface="Arial" charset="0"/>
                <a:ea typeface="ＭＳ Ｐゴシック" charset="0"/>
              </a:rPr>
              <a:t>Obesity</a:t>
            </a:r>
          </a:p>
          <a:p>
            <a:pPr lvl="1"/>
            <a:r>
              <a:rPr lang="en-US" sz="1800" dirty="0">
                <a:latin typeface="Arial" charset="0"/>
                <a:ea typeface="ＭＳ Ｐゴシック" charset="0"/>
              </a:rPr>
              <a:t>Cardiovascular disease</a:t>
            </a:r>
          </a:p>
          <a:p>
            <a:pPr lvl="1"/>
            <a:r>
              <a:rPr lang="en-US" sz="1800" dirty="0">
                <a:latin typeface="Arial" charset="0"/>
                <a:ea typeface="ＭＳ Ｐゴシック" charset="0"/>
              </a:rPr>
              <a:t>Cancer (breast, prostate, colorectal)</a:t>
            </a:r>
          </a:p>
          <a:p>
            <a:pPr lvl="1"/>
            <a:r>
              <a:rPr lang="en-US" sz="1800" dirty="0">
                <a:latin typeface="Arial" charset="0"/>
                <a:ea typeface="ＭＳ Ｐゴシック" charset="0"/>
              </a:rPr>
              <a:t>Type II Diabetes</a:t>
            </a:r>
          </a:p>
          <a:p>
            <a:pPr lvl="1"/>
            <a:r>
              <a:rPr lang="en-US" sz="1800" dirty="0">
                <a:latin typeface="Arial" charset="0"/>
                <a:ea typeface="ＭＳ Ｐゴシック" charset="0"/>
              </a:rPr>
              <a:t>Antibiotic resistance</a:t>
            </a:r>
          </a:p>
          <a:p>
            <a:pPr lvl="1"/>
            <a:r>
              <a:rPr lang="en-US" sz="1800" dirty="0">
                <a:latin typeface="Arial" charset="0"/>
                <a:ea typeface="ＭＳ Ｐゴシック" charset="0"/>
              </a:rPr>
              <a:t>Pesticide illness</a:t>
            </a:r>
          </a:p>
          <a:p>
            <a:pPr marL="457200" lvl="1" indent="0">
              <a:buNone/>
            </a:pPr>
            <a:endParaRPr lang="en-US" dirty="0" smtClean="0">
              <a:latin typeface="Arial" charset="0"/>
              <a:ea typeface="ＭＳ Ｐゴシック" charset="0"/>
            </a:endParaRPr>
          </a:p>
          <a:p>
            <a:pPr lvl="1"/>
            <a:endParaRPr lang="en-US" dirty="0">
              <a:latin typeface="Arial" charset="0"/>
              <a:ea typeface="ＭＳ Ｐゴシック" charset="0"/>
            </a:endParaRPr>
          </a:p>
        </p:txBody>
      </p:sp>
      <p:pic>
        <p:nvPicPr>
          <p:cNvPr id="7" name="Picture 6" descr="Screen Shot 2014-04-06 at 9.4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0" y="4357784"/>
            <a:ext cx="3517900" cy="2360516"/>
          </a:xfrm>
          <a:prstGeom prst="rect">
            <a:avLst/>
          </a:prstGeom>
        </p:spPr>
      </p:pic>
      <p:sp>
        <p:nvSpPr>
          <p:cNvPr id="3" name="Footer Placeholder 2"/>
          <p:cNvSpPr>
            <a:spLocks noGrp="1"/>
          </p:cNvSpPr>
          <p:nvPr>
            <p:ph type="ftr" sz="quarter" idx="11"/>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9012212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7813"/>
            <a:ext cx="9220200" cy="1139825"/>
          </a:xfrm>
        </p:spPr>
        <p:txBody>
          <a:bodyPr>
            <a:noAutofit/>
          </a:bodyPr>
          <a:lstStyle/>
          <a:p>
            <a:r>
              <a:rPr lang="en-US" sz="3600" dirty="0" smtClean="0"/>
              <a:t> Co-Benefits of Energy Efficiency &amp; Clean Energy</a:t>
            </a:r>
            <a:endParaRPr lang="en-US" sz="3600" dirty="0"/>
          </a:p>
        </p:txBody>
      </p:sp>
      <p:sp>
        <p:nvSpPr>
          <p:cNvPr id="5" name="Content Placeholder 4"/>
          <p:cNvSpPr>
            <a:spLocks noGrp="1"/>
          </p:cNvSpPr>
          <p:nvPr>
            <p:ph idx="1"/>
          </p:nvPr>
        </p:nvSpPr>
        <p:spPr>
          <a:xfrm>
            <a:off x="165100" y="1778000"/>
            <a:ext cx="4318000" cy="4593591"/>
          </a:xfrm>
        </p:spPr>
        <p:txBody>
          <a:bodyPr>
            <a:normAutofit fontScale="92500" lnSpcReduction="20000"/>
          </a:bodyPr>
          <a:lstStyle/>
          <a:p>
            <a:r>
              <a:rPr lang="en-US" dirty="0" smtClean="0"/>
              <a:t>Reductions</a:t>
            </a:r>
          </a:p>
          <a:p>
            <a:pPr lvl="1"/>
            <a:r>
              <a:rPr lang="en-US" dirty="0" smtClean="0"/>
              <a:t>Air pollution</a:t>
            </a:r>
          </a:p>
          <a:p>
            <a:pPr lvl="2"/>
            <a:r>
              <a:rPr lang="en-US" dirty="0" smtClean="0"/>
              <a:t>Household &amp; outdoor</a:t>
            </a:r>
          </a:p>
          <a:p>
            <a:pPr lvl="1"/>
            <a:r>
              <a:rPr lang="en-US" dirty="0" smtClean="0"/>
              <a:t>Mold</a:t>
            </a:r>
          </a:p>
          <a:p>
            <a:pPr lvl="1"/>
            <a:r>
              <a:rPr lang="en-US" dirty="0" smtClean="0"/>
              <a:t>Fuel poverty</a:t>
            </a:r>
          </a:p>
          <a:p>
            <a:r>
              <a:rPr lang="en-US" dirty="0" smtClean="0"/>
              <a:t>Improve indoor environment</a:t>
            </a:r>
          </a:p>
          <a:p>
            <a:pPr lvl="1"/>
            <a:r>
              <a:rPr lang="en-US" dirty="0" smtClean="0"/>
              <a:t>Better ventilation</a:t>
            </a:r>
            <a:endParaRPr lang="en-US" dirty="0"/>
          </a:p>
          <a:p>
            <a:pPr lvl="1"/>
            <a:r>
              <a:rPr lang="en-US" dirty="0" smtClean="0"/>
              <a:t>Decrease moisture</a:t>
            </a:r>
          </a:p>
          <a:p>
            <a:pPr lvl="1"/>
            <a:r>
              <a:rPr lang="en-US" dirty="0"/>
              <a:t>I</a:t>
            </a:r>
            <a:r>
              <a:rPr lang="en-US" dirty="0" smtClean="0"/>
              <a:t>mprove lighting</a:t>
            </a:r>
          </a:p>
          <a:p>
            <a:pPr lvl="1"/>
            <a:r>
              <a:rPr lang="en-US" dirty="0" smtClean="0"/>
              <a:t>Well-being/comfort</a:t>
            </a:r>
          </a:p>
          <a:p>
            <a:pPr lvl="1"/>
            <a:endParaRPr lang="en-US" dirty="0" smtClean="0"/>
          </a:p>
          <a:p>
            <a:pPr lvl="1"/>
            <a:endParaRPr lang="en-US" dirty="0" smtClean="0"/>
          </a:p>
          <a:p>
            <a:pPr lvl="1"/>
            <a:endParaRPr lang="en-US" dirty="0"/>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A0F2594F-253C-E54B-A0AF-6A33BDA41589}" type="slidenum">
              <a:rPr lang="en-US" smtClean="0"/>
              <a:t>23</a:t>
            </a:fld>
            <a:endParaRPr lang="en-US" dirty="0"/>
          </a:p>
        </p:txBody>
      </p:sp>
      <p:pic>
        <p:nvPicPr>
          <p:cNvPr id="7" name="Picture 6" descr="Screen Shot 2014-05-11 at 1.0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504" y="1778000"/>
            <a:ext cx="2350936" cy="2896888"/>
          </a:xfrm>
          <a:prstGeom prst="rect">
            <a:avLst/>
          </a:prstGeom>
        </p:spPr>
      </p:pic>
      <p:pic>
        <p:nvPicPr>
          <p:cNvPr id="8" name="Picture 7" descr="Screen Shot 2014-05-11 at 1.04.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4675873"/>
            <a:ext cx="2210904" cy="1953528"/>
          </a:xfrm>
          <a:prstGeom prst="rect">
            <a:avLst/>
          </a:prstGeom>
        </p:spPr>
      </p:pic>
      <p:pic>
        <p:nvPicPr>
          <p:cNvPr id="9" name="Picture 8" descr="Screen Shot 2014-05-11 at 1.06.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504" y="4794881"/>
            <a:ext cx="2350936" cy="1832932"/>
          </a:xfrm>
          <a:prstGeom prst="rect">
            <a:avLst/>
          </a:prstGeom>
        </p:spPr>
      </p:pic>
      <p:sp>
        <p:nvSpPr>
          <p:cNvPr id="10" name="TextBox 9"/>
          <p:cNvSpPr txBox="1"/>
          <p:nvPr/>
        </p:nvSpPr>
        <p:spPr>
          <a:xfrm>
            <a:off x="3881249" y="1778000"/>
            <a:ext cx="2810215" cy="2308324"/>
          </a:xfrm>
          <a:prstGeom prst="rect">
            <a:avLst/>
          </a:prstGeom>
          <a:noFill/>
        </p:spPr>
        <p:txBody>
          <a:bodyPr wrap="square" rtlCol="0">
            <a:spAutoFit/>
          </a:bodyPr>
          <a:lstStyle/>
          <a:p>
            <a:pPr marL="285750" indent="-285750">
              <a:buFont typeface="Arial"/>
              <a:buChar char="•"/>
            </a:pPr>
            <a:r>
              <a:rPr lang="en-US" sz="2400" dirty="0" smtClean="0"/>
              <a:t>Reduce</a:t>
            </a:r>
          </a:p>
          <a:p>
            <a:pPr marL="742950" lvl="1" indent="-285750">
              <a:buFont typeface="Arial"/>
              <a:buChar char="•"/>
            </a:pPr>
            <a:r>
              <a:rPr lang="en-US" sz="2400" dirty="0" smtClean="0"/>
              <a:t>Asthma</a:t>
            </a:r>
          </a:p>
          <a:p>
            <a:pPr marL="742950" lvl="1" indent="-285750">
              <a:buFont typeface="Arial"/>
              <a:buChar char="•"/>
            </a:pPr>
            <a:r>
              <a:rPr lang="en-US" sz="2400" dirty="0" smtClean="0"/>
              <a:t>Respiratory disease</a:t>
            </a:r>
          </a:p>
          <a:p>
            <a:pPr marL="742950" lvl="1" indent="-285750">
              <a:buFont typeface="Arial"/>
              <a:buChar char="•"/>
            </a:pPr>
            <a:r>
              <a:rPr lang="en-US" sz="2400" dirty="0" smtClean="0"/>
              <a:t>CVD</a:t>
            </a:r>
          </a:p>
          <a:p>
            <a:pPr marL="742950" lvl="1" indent="-285750">
              <a:buFont typeface="Arial"/>
              <a:buChar char="•"/>
            </a:pPr>
            <a:r>
              <a:rPr lang="en-US" sz="2400" dirty="0" smtClean="0"/>
              <a:t>Allergy</a:t>
            </a:r>
            <a:endParaRPr lang="en-US" sz="2400" dirty="0"/>
          </a:p>
        </p:txBody>
      </p:sp>
    </p:spTree>
    <p:extLst>
      <p:ext uri="{BB962C8B-B14F-4D97-AF65-F5344CB8AC3E}">
        <p14:creationId xmlns:p14="http://schemas.microsoft.com/office/powerpoint/2010/main" val="2282070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5"/>
          <p:cNvSpPr txBox="1">
            <a:spLocks noGrp="1"/>
          </p:cNvSpPr>
          <p:nvPr/>
        </p:nvSpPr>
        <p:spPr bwMode="auto">
          <a:xfrm>
            <a:off x="7620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200">
              <a:solidFill>
                <a:srgbClr val="003399"/>
              </a:solidFill>
              <a:latin typeface="Arial" charset="0"/>
            </a:endParaRPr>
          </a:p>
        </p:txBody>
      </p:sp>
      <p:sp>
        <p:nvSpPr>
          <p:cNvPr id="83971" name="Slide Number Placeholder 6"/>
          <p:cNvSpPr txBox="1">
            <a:spLocks noGrp="1"/>
          </p:cNvSpPr>
          <p:nvPr/>
        </p:nvSpPr>
        <p:spPr bwMode="auto">
          <a:xfrm>
            <a:off x="7162800" y="65532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fld id="{2C2AA5C6-5B18-1047-AE0E-88C299D9B763}" type="slidenum">
              <a:rPr lang="en-US" sz="1200">
                <a:solidFill>
                  <a:srgbClr val="003399"/>
                </a:solidFill>
                <a:latin typeface="Arial" charset="0"/>
              </a:rPr>
              <a:pPr algn="r" eaLnBrk="1" hangingPunct="1">
                <a:spcBef>
                  <a:spcPct val="50000"/>
                </a:spcBef>
              </a:pPr>
              <a:t>24</a:t>
            </a:fld>
            <a:endParaRPr lang="en-US" sz="1200">
              <a:solidFill>
                <a:srgbClr val="003399"/>
              </a:solidFill>
              <a:latin typeface="Arial" charset="0"/>
            </a:endParaRPr>
          </a:p>
        </p:txBody>
      </p:sp>
      <p:sp>
        <p:nvSpPr>
          <p:cNvPr id="700418" name="Rectangle 2"/>
          <p:cNvSpPr>
            <a:spLocks noGrp="1" noChangeArrowheads="1"/>
          </p:cNvSpPr>
          <p:nvPr>
            <p:ph type="title" idx="4294967295"/>
          </p:nvPr>
        </p:nvSpPr>
        <p:spPr>
          <a:xfrm>
            <a:off x="304800" y="244475"/>
            <a:ext cx="6422361" cy="1050925"/>
          </a:xfrm>
        </p:spPr>
        <p:txBody>
          <a:bodyPr/>
          <a:lstStyle/>
          <a:p>
            <a:pPr eaLnBrk="1" hangingPunct="1"/>
            <a:r>
              <a:rPr lang="en-US" sz="3600" dirty="0">
                <a:latin typeface="Arial" charset="0"/>
                <a:ea typeface="ＭＳ Ｐゴシック" charset="0"/>
                <a:cs typeface="ＭＳ Ｐゴシック" charset="0"/>
              </a:rPr>
              <a:t>Heat </a:t>
            </a:r>
            <a:r>
              <a:rPr lang="en-US" sz="3600" dirty="0" smtClean="0">
                <a:latin typeface="Arial" charset="0"/>
                <a:ea typeface="ＭＳ Ｐゴシック" charset="0"/>
                <a:cs typeface="ＭＳ Ｐゴシック" charset="0"/>
              </a:rPr>
              <a:t>Resilience </a:t>
            </a:r>
            <a:r>
              <a:rPr lang="en-US" sz="3600" dirty="0">
                <a:latin typeface="Arial" charset="0"/>
                <a:ea typeface="ＭＳ Ｐゴシック" charset="0"/>
                <a:cs typeface="ＭＳ Ｐゴシック" charset="0"/>
              </a:rPr>
              <a:t>Co-Benefits</a:t>
            </a:r>
          </a:p>
        </p:txBody>
      </p:sp>
      <p:sp>
        <p:nvSpPr>
          <p:cNvPr id="83973" name="Rectangle 4"/>
          <p:cNvSpPr>
            <a:spLocks noGrp="1" noChangeArrowheads="1"/>
          </p:cNvSpPr>
          <p:nvPr>
            <p:ph type="body" sz="half" idx="4294967295"/>
          </p:nvPr>
        </p:nvSpPr>
        <p:spPr>
          <a:xfrm>
            <a:off x="444500" y="1393826"/>
            <a:ext cx="4724400" cy="5181600"/>
          </a:xfrm>
        </p:spPr>
        <p:txBody>
          <a:bodyPr/>
          <a:lstStyle/>
          <a:p>
            <a:pPr eaLnBrk="1" hangingPunct="1">
              <a:lnSpc>
                <a:spcPct val="90000"/>
              </a:lnSpc>
            </a:pPr>
            <a:r>
              <a:rPr lang="en-US" sz="2000" dirty="0">
                <a:latin typeface="Arial" charset="0"/>
                <a:ea typeface="ＭＳ Ｐゴシック" charset="0"/>
                <a:cs typeface="ＭＳ Ｐゴシック" charset="0"/>
              </a:rPr>
              <a:t>Urban greening</a:t>
            </a:r>
          </a:p>
          <a:p>
            <a:pPr lvl="1" eaLnBrk="1" hangingPunct="1">
              <a:lnSpc>
                <a:spcPct val="90000"/>
              </a:lnSpc>
            </a:pPr>
            <a:r>
              <a:rPr lang="en-US" sz="2000" dirty="0">
                <a:latin typeface="Arial" charset="0"/>
                <a:ea typeface="ＭＳ Ｐゴシック" charset="0"/>
              </a:rPr>
              <a:t>Places to be active</a:t>
            </a:r>
          </a:p>
          <a:p>
            <a:pPr lvl="1" eaLnBrk="1" hangingPunct="1">
              <a:lnSpc>
                <a:spcPct val="90000"/>
              </a:lnSpc>
            </a:pPr>
            <a:r>
              <a:rPr lang="en-US" sz="2000" dirty="0">
                <a:latin typeface="Arial" charset="0"/>
                <a:ea typeface="ＭＳ Ｐゴシック" charset="0"/>
              </a:rPr>
              <a:t>Healthy food access</a:t>
            </a:r>
          </a:p>
          <a:p>
            <a:pPr lvl="1" eaLnBrk="1" hangingPunct="1">
              <a:lnSpc>
                <a:spcPct val="90000"/>
              </a:lnSpc>
            </a:pPr>
            <a:r>
              <a:rPr lang="en-US" sz="2000" dirty="0">
                <a:latin typeface="Arial" charset="0"/>
                <a:ea typeface="ＭＳ Ｐゴシック" charset="0"/>
              </a:rPr>
              <a:t>Reduce storm water run-off</a:t>
            </a:r>
          </a:p>
          <a:p>
            <a:pPr lvl="1" eaLnBrk="1" hangingPunct="1">
              <a:lnSpc>
                <a:spcPct val="90000"/>
              </a:lnSpc>
            </a:pPr>
            <a:r>
              <a:rPr lang="en-US" sz="2000" dirty="0">
                <a:latin typeface="Arial" charset="0"/>
                <a:ea typeface="ＭＳ Ｐゴシック" charset="0"/>
              </a:rPr>
              <a:t>Decrease flooding </a:t>
            </a:r>
            <a:r>
              <a:rPr lang="en-US" sz="2000" dirty="0" smtClean="0">
                <a:latin typeface="Arial" charset="0"/>
                <a:ea typeface="ＭＳ Ｐゴシック" charset="0"/>
              </a:rPr>
              <a:t>risk</a:t>
            </a:r>
          </a:p>
          <a:p>
            <a:pPr lvl="1" eaLnBrk="1" hangingPunct="1">
              <a:lnSpc>
                <a:spcPct val="90000"/>
              </a:lnSpc>
            </a:pPr>
            <a:r>
              <a:rPr lang="en-US" sz="2000" dirty="0" smtClean="0">
                <a:latin typeface="Arial" charset="0"/>
                <a:ea typeface="ＭＳ Ｐゴシック" charset="0"/>
              </a:rPr>
              <a:t>Replenish groundwater</a:t>
            </a:r>
            <a:endParaRPr lang="en-US" sz="2000" dirty="0">
              <a:latin typeface="Arial" charset="0"/>
              <a:ea typeface="ＭＳ Ｐゴシック" charset="0"/>
            </a:endParaRPr>
          </a:p>
          <a:p>
            <a:pPr lvl="1" eaLnBrk="1" hangingPunct="1">
              <a:lnSpc>
                <a:spcPct val="90000"/>
              </a:lnSpc>
            </a:pPr>
            <a:r>
              <a:rPr lang="en-US" sz="2000" dirty="0">
                <a:latin typeface="Arial" charset="0"/>
                <a:ea typeface="ＭＳ Ｐゴシック" charset="0"/>
              </a:rPr>
              <a:t>Improve </a:t>
            </a:r>
            <a:r>
              <a:rPr lang="en-US" sz="2000" dirty="0" smtClean="0">
                <a:latin typeface="Arial" charset="0"/>
                <a:ea typeface="ＭＳ Ｐゴシック" charset="0"/>
              </a:rPr>
              <a:t>aesthetics</a:t>
            </a:r>
          </a:p>
          <a:p>
            <a:pPr lvl="1" eaLnBrk="1" hangingPunct="1">
              <a:lnSpc>
                <a:spcPct val="90000"/>
              </a:lnSpc>
            </a:pPr>
            <a:r>
              <a:rPr lang="en-US" sz="2000" dirty="0" smtClean="0">
                <a:latin typeface="Arial" charset="0"/>
                <a:ea typeface="ＭＳ Ｐゴシック" charset="0"/>
              </a:rPr>
              <a:t>Reduce crime</a:t>
            </a:r>
            <a:endParaRPr lang="en-US" sz="2800" dirty="0">
              <a:latin typeface="Arial" charset="0"/>
              <a:ea typeface="ＭＳ Ｐゴシック" charset="0"/>
              <a:cs typeface="ＭＳ Ｐゴシック" charset="0"/>
            </a:endParaRPr>
          </a:p>
          <a:p>
            <a:pPr eaLnBrk="1" hangingPunct="1">
              <a:lnSpc>
                <a:spcPct val="90000"/>
              </a:lnSpc>
            </a:pPr>
            <a:r>
              <a:rPr lang="en-US" sz="2000" dirty="0">
                <a:latin typeface="Arial" charset="0"/>
                <a:ea typeface="ＭＳ Ｐゴシック" charset="0"/>
                <a:cs typeface="ＭＳ Ｐゴシック" charset="0"/>
              </a:rPr>
              <a:t>Reduce heat island effect</a:t>
            </a:r>
          </a:p>
          <a:p>
            <a:pPr lvl="1" eaLnBrk="1" hangingPunct="1">
              <a:lnSpc>
                <a:spcPct val="90000"/>
              </a:lnSpc>
            </a:pPr>
            <a:r>
              <a:rPr lang="en-US" sz="2000" dirty="0" smtClean="0">
                <a:latin typeface="Arial" charset="0"/>
                <a:ea typeface="ＭＳ Ｐゴシック" charset="0"/>
              </a:rPr>
              <a:t>Reduce heat illness risk</a:t>
            </a:r>
          </a:p>
          <a:p>
            <a:pPr lvl="1" eaLnBrk="1" hangingPunct="1">
              <a:lnSpc>
                <a:spcPct val="90000"/>
              </a:lnSpc>
            </a:pPr>
            <a:r>
              <a:rPr lang="en-US" sz="2000" dirty="0" smtClean="0">
                <a:latin typeface="Arial" charset="0"/>
                <a:ea typeface="ＭＳ Ｐゴシック" charset="0"/>
              </a:rPr>
              <a:t>Decrease </a:t>
            </a:r>
            <a:r>
              <a:rPr lang="en-US" sz="2000" dirty="0">
                <a:latin typeface="Arial" charset="0"/>
                <a:ea typeface="ＭＳ Ｐゴシック" charset="0"/>
              </a:rPr>
              <a:t>energy consumption</a:t>
            </a:r>
          </a:p>
          <a:p>
            <a:pPr lvl="1" eaLnBrk="1" hangingPunct="1">
              <a:lnSpc>
                <a:spcPct val="90000"/>
              </a:lnSpc>
            </a:pPr>
            <a:r>
              <a:rPr lang="en-US" sz="2000" dirty="0">
                <a:latin typeface="Arial" charset="0"/>
                <a:ea typeface="ＭＳ Ｐゴシック" charset="0"/>
              </a:rPr>
              <a:t>Lower energy costs</a:t>
            </a:r>
          </a:p>
          <a:p>
            <a:pPr lvl="1" eaLnBrk="1" hangingPunct="1">
              <a:lnSpc>
                <a:spcPct val="90000"/>
              </a:lnSpc>
            </a:pPr>
            <a:r>
              <a:rPr lang="en-US" sz="2000" dirty="0">
                <a:latin typeface="Arial" charset="0"/>
                <a:ea typeface="ＭＳ Ｐゴシック" charset="0"/>
              </a:rPr>
              <a:t>Reduce air pollution</a:t>
            </a:r>
            <a:r>
              <a:rPr lang="en-US" dirty="0">
                <a:latin typeface="Arial" charset="0"/>
                <a:ea typeface="ＭＳ Ｐゴシック" charset="0"/>
              </a:rPr>
              <a:t/>
            </a:r>
            <a:br>
              <a:rPr lang="en-US" dirty="0">
                <a:latin typeface="Arial" charset="0"/>
                <a:ea typeface="ＭＳ Ｐゴシック" charset="0"/>
              </a:rPr>
            </a:br>
            <a:endParaRPr lang="en-US" dirty="0">
              <a:latin typeface="Arial" charset="0"/>
              <a:ea typeface="ＭＳ Ｐゴシック" charset="0"/>
            </a:endParaRPr>
          </a:p>
        </p:txBody>
      </p:sp>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63F6804-9D9D-4079-911F-D5AD1BE35496}" type="slidenum">
              <a:rPr lang="en-US" smtClean="0"/>
              <a:pPr>
                <a:defRPr/>
              </a:pPr>
              <a:t>24</a:t>
            </a:fld>
            <a:endParaRPr lang="en-US"/>
          </a:p>
        </p:txBody>
      </p:sp>
      <p:pic>
        <p:nvPicPr>
          <p:cNvPr id="9" name="Picture 12" descr="community garden oakl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17975"/>
            <a:ext cx="36576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long beach urban par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459" y="2704397"/>
            <a:ext cx="2746286" cy="202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acramento shade tre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1946" y="1158662"/>
            <a:ext cx="2652054" cy="20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5920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0"/>
            <a:ext cx="2209800" cy="838200"/>
          </a:xfrm>
          <a:prstGeom prst="roundRect">
            <a:avLst/>
          </a:prstGeom>
          <a:solidFill>
            <a:srgbClr val="FFCE5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 </a:t>
            </a:r>
          </a:p>
        </p:txBody>
      </p:sp>
      <p:sp>
        <p:nvSpPr>
          <p:cNvPr id="2" name="Title 1"/>
          <p:cNvSpPr>
            <a:spLocks noGrp="1"/>
          </p:cNvSpPr>
          <p:nvPr>
            <p:ph type="title"/>
          </p:nvPr>
        </p:nvSpPr>
        <p:spPr>
          <a:xfrm>
            <a:off x="0" y="25400"/>
            <a:ext cx="2438400" cy="636587"/>
          </a:xfrm>
        </p:spPr>
        <p:txBody>
          <a:bodyPr>
            <a:normAutofit fontScale="90000"/>
          </a:bodyPr>
          <a:lstStyle/>
          <a:p>
            <a:r>
              <a:rPr lang="en-US" sz="4000" dirty="0" smtClean="0"/>
              <a:t>Co-</a:t>
            </a:r>
            <a:r>
              <a:rPr lang="en-US" sz="4000" dirty="0"/>
              <a:t>H</a:t>
            </a:r>
            <a:r>
              <a:rPr lang="en-US" sz="4000" dirty="0" smtClean="0"/>
              <a:t>arms</a:t>
            </a:r>
            <a:endParaRPr lang="en-US" sz="4000" dirty="0"/>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F12BC3B2-6B07-405C-B79A-CC67E4104800}" type="slidenum">
              <a:rPr lang="en-US" smtClean="0">
                <a:solidFill>
                  <a:srgbClr val="000000"/>
                </a:solidFill>
              </a:rPr>
              <a:pPr>
                <a:defRPr/>
              </a:pPr>
              <a:t>25</a:t>
            </a:fld>
            <a:endParaRPr lang="en-US" dirty="0">
              <a:solidFill>
                <a:srgbClr val="000000"/>
              </a:solidFill>
            </a:endParaRPr>
          </a:p>
        </p:txBody>
      </p:sp>
      <p:pic>
        <p:nvPicPr>
          <p:cNvPr id="7" name="Picture 6" descr="Screen Shot 2014-10-08 at 10.28.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2741840"/>
            <a:ext cx="1752599" cy="4141559"/>
          </a:xfrm>
          <a:prstGeom prst="rect">
            <a:avLst/>
          </a:prstGeom>
        </p:spPr>
      </p:pic>
      <p:pic>
        <p:nvPicPr>
          <p:cNvPr id="9" name="Picture 8" descr="Screen Shot 2014-10-08 at 10.3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589466"/>
            <a:ext cx="4876800" cy="2268534"/>
          </a:xfrm>
          <a:prstGeom prst="rect">
            <a:avLst/>
          </a:prstGeom>
        </p:spPr>
      </p:pic>
      <p:pic>
        <p:nvPicPr>
          <p:cNvPr id="3" name="Picture 2" descr="Screen Shot 2014-11-09 at 9.01.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0"/>
            <a:ext cx="4419600" cy="1790578"/>
          </a:xfrm>
          <a:prstGeom prst="rect">
            <a:avLst/>
          </a:prstGeom>
        </p:spPr>
      </p:pic>
      <p:sp>
        <p:nvSpPr>
          <p:cNvPr id="12" name="TextBox 11"/>
          <p:cNvSpPr txBox="1"/>
          <p:nvPr/>
        </p:nvSpPr>
        <p:spPr>
          <a:xfrm>
            <a:off x="0" y="4343400"/>
            <a:ext cx="4025900" cy="338554"/>
          </a:xfrm>
          <a:prstGeom prst="rect">
            <a:avLst/>
          </a:prstGeom>
          <a:solidFill>
            <a:srgbClr val="1F5830"/>
          </a:solidFill>
        </p:spPr>
        <p:txBody>
          <a:bodyPr wrap="square" rtlCol="0">
            <a:spAutoFit/>
          </a:bodyPr>
          <a:lstStyle/>
          <a:p>
            <a:pPr algn="ctr"/>
            <a:r>
              <a:rPr lang="en-US" sz="1600" dirty="0" smtClean="0">
                <a:solidFill>
                  <a:schemeClr val="bg1"/>
                </a:solidFill>
              </a:rPr>
              <a:t>LCFS: Food Prices &amp;  Insecurity</a:t>
            </a:r>
          </a:p>
        </p:txBody>
      </p:sp>
      <p:sp>
        <p:nvSpPr>
          <p:cNvPr id="13" name="TextBox 12"/>
          <p:cNvSpPr txBox="1"/>
          <p:nvPr/>
        </p:nvSpPr>
        <p:spPr>
          <a:xfrm>
            <a:off x="3200400" y="6172200"/>
            <a:ext cx="3505200" cy="553998"/>
          </a:xfrm>
          <a:prstGeom prst="rect">
            <a:avLst/>
          </a:prstGeom>
          <a:solidFill>
            <a:srgbClr val="1F5830"/>
          </a:solidFill>
        </p:spPr>
        <p:txBody>
          <a:bodyPr wrap="square" rtlCol="0">
            <a:spAutoFit/>
          </a:bodyPr>
          <a:lstStyle/>
          <a:p>
            <a:pPr algn="ctr"/>
            <a:r>
              <a:rPr lang="en-US" sz="1600" dirty="0" smtClean="0">
                <a:solidFill>
                  <a:schemeClr val="bg1"/>
                </a:solidFill>
              </a:rPr>
              <a:t>Market Mechanisms: </a:t>
            </a:r>
          </a:p>
          <a:p>
            <a:pPr algn="ctr"/>
            <a:r>
              <a:rPr lang="en-US" sz="1400" dirty="0" smtClean="0">
                <a:solidFill>
                  <a:schemeClr val="bg1"/>
                </a:solidFill>
              </a:rPr>
              <a:t>Pollution in EJ Communities</a:t>
            </a:r>
          </a:p>
        </p:txBody>
      </p:sp>
      <p:sp>
        <p:nvSpPr>
          <p:cNvPr id="15" name="TextBox 14"/>
          <p:cNvSpPr txBox="1"/>
          <p:nvPr/>
        </p:nvSpPr>
        <p:spPr>
          <a:xfrm>
            <a:off x="6934200" y="3657600"/>
            <a:ext cx="2362200" cy="553998"/>
          </a:xfrm>
          <a:prstGeom prst="rect">
            <a:avLst/>
          </a:prstGeom>
          <a:solidFill>
            <a:srgbClr val="1F5830"/>
          </a:solidFill>
        </p:spPr>
        <p:txBody>
          <a:bodyPr wrap="square" rtlCol="0">
            <a:spAutoFit/>
          </a:bodyPr>
          <a:lstStyle/>
          <a:p>
            <a:pPr algn="ctr"/>
            <a:r>
              <a:rPr lang="en-US" sz="1600" dirty="0" smtClean="0">
                <a:solidFill>
                  <a:schemeClr val="bg1"/>
                </a:solidFill>
              </a:rPr>
              <a:t>Groundwater Use: </a:t>
            </a:r>
            <a:r>
              <a:rPr lang="en-US" sz="1400" dirty="0" smtClean="0">
                <a:solidFill>
                  <a:schemeClr val="bg1"/>
                </a:solidFill>
              </a:rPr>
              <a:t>Subsidence</a:t>
            </a:r>
          </a:p>
        </p:txBody>
      </p:sp>
      <p:pic>
        <p:nvPicPr>
          <p:cNvPr id="6" name="Picture 5" descr="Screen Shot 2014-12-08 at 11.30.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1400" y="0"/>
            <a:ext cx="3048000" cy="2332653"/>
          </a:xfrm>
          <a:prstGeom prst="rect">
            <a:avLst/>
          </a:prstGeom>
        </p:spPr>
      </p:pic>
      <p:sp>
        <p:nvSpPr>
          <p:cNvPr id="18" name="TextBox 17"/>
          <p:cNvSpPr txBox="1"/>
          <p:nvPr/>
        </p:nvSpPr>
        <p:spPr>
          <a:xfrm>
            <a:off x="6553200" y="1828800"/>
            <a:ext cx="2362200" cy="338554"/>
          </a:xfrm>
          <a:prstGeom prst="rect">
            <a:avLst/>
          </a:prstGeom>
          <a:solidFill>
            <a:srgbClr val="1F5830"/>
          </a:solidFill>
        </p:spPr>
        <p:txBody>
          <a:bodyPr wrap="square" rtlCol="0">
            <a:spAutoFit/>
          </a:bodyPr>
          <a:lstStyle/>
          <a:p>
            <a:pPr algn="ctr"/>
            <a:r>
              <a:rPr lang="en-US" sz="1600" dirty="0" smtClean="0">
                <a:solidFill>
                  <a:schemeClr val="bg1"/>
                </a:solidFill>
              </a:rPr>
              <a:t>TOD: </a:t>
            </a:r>
            <a:r>
              <a:rPr lang="en-US" sz="1600" dirty="0" smtClean="0">
                <a:solidFill>
                  <a:schemeClr val="bg1"/>
                </a:solidFill>
              </a:rPr>
              <a:t>Displacement</a:t>
            </a:r>
            <a:endParaRPr lang="en-US" sz="1400" dirty="0" smtClean="0">
              <a:solidFill>
                <a:schemeClr val="bg1"/>
              </a:solidFill>
            </a:endParaRPr>
          </a:p>
        </p:txBody>
      </p:sp>
      <p:pic>
        <p:nvPicPr>
          <p:cNvPr id="8" name="Picture 7" descr="Screen Shot 2014-12-08 at 11.35.1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 y="990600"/>
            <a:ext cx="3340100" cy="1819510"/>
          </a:xfrm>
          <a:prstGeom prst="rect">
            <a:avLst/>
          </a:prstGeom>
        </p:spPr>
      </p:pic>
      <p:sp>
        <p:nvSpPr>
          <p:cNvPr id="14" name="TextBox 13"/>
          <p:cNvSpPr txBox="1"/>
          <p:nvPr/>
        </p:nvSpPr>
        <p:spPr>
          <a:xfrm>
            <a:off x="-76200" y="2438400"/>
            <a:ext cx="3429000" cy="338554"/>
          </a:xfrm>
          <a:prstGeom prst="rect">
            <a:avLst/>
          </a:prstGeom>
          <a:solidFill>
            <a:srgbClr val="1F5830"/>
          </a:solidFill>
        </p:spPr>
        <p:txBody>
          <a:bodyPr wrap="square" rtlCol="0">
            <a:spAutoFit/>
          </a:bodyPr>
          <a:lstStyle/>
          <a:p>
            <a:pPr algn="ctr"/>
            <a:r>
              <a:rPr lang="en-US" sz="1600" dirty="0" smtClean="0">
                <a:solidFill>
                  <a:schemeClr val="bg1"/>
                </a:solidFill>
              </a:rPr>
              <a:t>Green Jobs: Occupational Risks</a:t>
            </a:r>
          </a:p>
        </p:txBody>
      </p:sp>
      <p:pic>
        <p:nvPicPr>
          <p:cNvPr id="19" name="Picture 18" descr="Screen Shot 2014-12-08 at 11.48.2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5200" y="152400"/>
            <a:ext cx="2565400" cy="2384149"/>
          </a:xfrm>
          <a:prstGeom prst="rect">
            <a:avLst/>
          </a:prstGeom>
        </p:spPr>
      </p:pic>
      <p:sp>
        <p:nvSpPr>
          <p:cNvPr id="20" name="TextBox 19"/>
          <p:cNvSpPr txBox="1"/>
          <p:nvPr/>
        </p:nvSpPr>
        <p:spPr>
          <a:xfrm>
            <a:off x="3581400" y="2209800"/>
            <a:ext cx="2514600" cy="338554"/>
          </a:xfrm>
          <a:prstGeom prst="rect">
            <a:avLst/>
          </a:prstGeom>
          <a:solidFill>
            <a:srgbClr val="1F5830"/>
          </a:solidFill>
        </p:spPr>
        <p:txBody>
          <a:bodyPr wrap="square" rtlCol="0">
            <a:spAutoFit/>
          </a:bodyPr>
          <a:lstStyle/>
          <a:p>
            <a:pPr algn="ctr"/>
            <a:r>
              <a:rPr lang="en-US" sz="1600" dirty="0" smtClean="0">
                <a:solidFill>
                  <a:schemeClr val="bg1"/>
                </a:solidFill>
              </a:rPr>
              <a:t>Job Loss</a:t>
            </a:r>
          </a:p>
        </p:txBody>
      </p:sp>
    </p:spTree>
    <p:extLst>
      <p:ext uri="{BB962C8B-B14F-4D97-AF65-F5344CB8AC3E}">
        <p14:creationId xmlns:p14="http://schemas.microsoft.com/office/powerpoint/2010/main" val="16480267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85" y="546100"/>
            <a:ext cx="8628158" cy="825500"/>
          </a:xfrm>
        </p:spPr>
        <p:txBody>
          <a:bodyPr>
            <a:normAutofit/>
          </a:bodyPr>
          <a:lstStyle/>
          <a:p>
            <a:r>
              <a:rPr lang="en-US" sz="4000" b="1" dirty="0"/>
              <a:t>Climate </a:t>
            </a:r>
            <a:r>
              <a:rPr lang="en-US" sz="4000" b="1" dirty="0" smtClean="0"/>
              <a:t>Change and Health</a:t>
            </a:r>
            <a:endParaRPr lang="en-US" sz="4000" b="1" dirty="0"/>
          </a:p>
        </p:txBody>
      </p:sp>
      <p:sp>
        <p:nvSpPr>
          <p:cNvPr id="3" name="Content Placeholder 2"/>
          <p:cNvSpPr>
            <a:spLocks noGrp="1"/>
          </p:cNvSpPr>
          <p:nvPr>
            <p:ph idx="1"/>
          </p:nvPr>
        </p:nvSpPr>
        <p:spPr>
          <a:xfrm>
            <a:off x="311284" y="1750716"/>
            <a:ext cx="8680315" cy="4940908"/>
          </a:xfrm>
        </p:spPr>
        <p:txBody>
          <a:bodyPr>
            <a:normAutofit/>
          </a:bodyPr>
          <a:lstStyle/>
          <a:p>
            <a:r>
              <a:rPr lang="en-US" sz="2600" dirty="0" smtClean="0"/>
              <a:t>Climate change has direct impacts on health </a:t>
            </a:r>
          </a:p>
          <a:p>
            <a:r>
              <a:rPr lang="en-US" sz="2600" dirty="0" smtClean="0">
                <a:ea typeface="ＭＳ Ｐゴシック" charset="0"/>
                <a:cs typeface="ＭＳ Ｐゴシック" charset="0"/>
              </a:rPr>
              <a:t>Climate change effects the systems on which human life depends – air, water, food, shelter, security.</a:t>
            </a:r>
            <a:endParaRPr lang="en-US" sz="2600" dirty="0" smtClean="0"/>
          </a:p>
          <a:p>
            <a:r>
              <a:rPr lang="en-US" sz="2600" dirty="0" smtClean="0"/>
              <a:t>Climate change is a threat multiplier</a:t>
            </a:r>
          </a:p>
          <a:p>
            <a:pPr lvl="1"/>
            <a:r>
              <a:rPr lang="en-US" sz="2200" dirty="0" smtClean="0"/>
              <a:t>exacerbates existing health challenges</a:t>
            </a:r>
          </a:p>
          <a:p>
            <a:r>
              <a:rPr lang="en-US" sz="2600" dirty="0" smtClean="0"/>
              <a:t>Climate change disproportionately impacts vulnerable populations and disadvantaged communities</a:t>
            </a:r>
          </a:p>
          <a:p>
            <a:pPr lvl="1"/>
            <a:r>
              <a:rPr lang="en-US" sz="2200" dirty="0"/>
              <a:t>e</a:t>
            </a:r>
            <a:r>
              <a:rPr lang="en-US" sz="2200" dirty="0" smtClean="0"/>
              <a:t>xacerbates health inequities</a:t>
            </a:r>
          </a:p>
          <a:p>
            <a:r>
              <a:rPr lang="en-US" sz="2600" dirty="0" smtClean="0"/>
              <a:t>Co</a:t>
            </a:r>
            <a:r>
              <a:rPr lang="en-US" sz="2600" dirty="0"/>
              <a:t>-benefits offer many opportunities to simultaneously improve health and address climate change</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F12BC3B2-6B07-405C-B79A-CC67E4104800}" type="slidenum">
              <a:rPr lang="en-US"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36267086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7200" dirty="0" err="1" smtClean="0">
                <a:solidFill>
                  <a:srgbClr val="008000"/>
                </a:solidFill>
              </a:rPr>
              <a:t>iCHEAP</a:t>
            </a:r>
            <a:endParaRPr lang="en-US" sz="7200" dirty="0">
              <a:solidFill>
                <a:srgbClr val="008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sz="4800" dirty="0" smtClean="0">
                <a:solidFill>
                  <a:schemeClr val="accent2"/>
                </a:solidFill>
              </a:rPr>
              <a:t> i</a:t>
            </a:r>
            <a:r>
              <a:rPr lang="en-US" sz="4300" dirty="0" smtClean="0"/>
              <a:t>ntegrate</a:t>
            </a:r>
            <a:r>
              <a:rPr lang="en-US" sz="4800" dirty="0" smtClean="0">
                <a:solidFill>
                  <a:schemeClr val="accent2"/>
                </a:solidFill>
              </a:rPr>
              <a:t> </a:t>
            </a:r>
          </a:p>
          <a:p>
            <a:pPr marL="0" indent="0">
              <a:buNone/>
            </a:pPr>
            <a:r>
              <a:rPr lang="en-US" sz="4800" dirty="0" smtClean="0">
                <a:solidFill>
                  <a:schemeClr val="accent2"/>
                </a:solidFill>
              </a:rPr>
              <a:t>C</a:t>
            </a:r>
            <a:r>
              <a:rPr lang="en-US" sz="4300" dirty="0" smtClean="0">
                <a:solidFill>
                  <a:srgbClr val="055235"/>
                </a:solidFill>
              </a:rPr>
              <a:t>limate</a:t>
            </a:r>
            <a:r>
              <a:rPr lang="en-US" sz="4300" dirty="0" smtClean="0">
                <a:solidFill>
                  <a:srgbClr val="055235"/>
                </a:solidFill>
              </a:rPr>
              <a:t>, sustainability,</a:t>
            </a:r>
          </a:p>
          <a:p>
            <a:pPr marL="0" indent="0">
              <a:buNone/>
            </a:pPr>
            <a:r>
              <a:rPr lang="en-US" sz="4800" dirty="0" smtClean="0">
                <a:solidFill>
                  <a:srgbClr val="9C5238"/>
                </a:solidFill>
              </a:rPr>
              <a:t>H</a:t>
            </a:r>
            <a:r>
              <a:rPr lang="en-US" sz="4300" dirty="0" smtClean="0">
                <a:solidFill>
                  <a:srgbClr val="055235"/>
                </a:solidFill>
              </a:rPr>
              <a:t>ealth, </a:t>
            </a:r>
            <a:r>
              <a:rPr lang="en-US" sz="4300" dirty="0" smtClean="0">
                <a:solidFill>
                  <a:srgbClr val="055235"/>
                </a:solidFill>
              </a:rPr>
              <a:t>and </a:t>
            </a:r>
            <a:endParaRPr lang="en-US" sz="4800" dirty="0" smtClean="0">
              <a:solidFill>
                <a:srgbClr val="055235"/>
              </a:solidFill>
            </a:endParaRPr>
          </a:p>
          <a:p>
            <a:pPr marL="0" indent="0">
              <a:buNone/>
            </a:pPr>
            <a:r>
              <a:rPr lang="en-US" sz="4800" dirty="0" smtClean="0">
                <a:solidFill>
                  <a:srgbClr val="9C5238"/>
                </a:solidFill>
              </a:rPr>
              <a:t>E</a:t>
            </a:r>
            <a:r>
              <a:rPr lang="en-US" sz="4300" dirty="0" smtClean="0">
                <a:solidFill>
                  <a:srgbClr val="055235"/>
                </a:solidFill>
              </a:rPr>
              <a:t>quity in </a:t>
            </a:r>
            <a:endParaRPr lang="en-US" sz="4800" dirty="0" smtClean="0">
              <a:solidFill>
                <a:srgbClr val="055235"/>
              </a:solidFill>
            </a:endParaRPr>
          </a:p>
          <a:p>
            <a:pPr marL="0" indent="0">
              <a:buNone/>
            </a:pPr>
            <a:r>
              <a:rPr lang="en-US" sz="4800" dirty="0" smtClean="0">
                <a:solidFill>
                  <a:srgbClr val="9C5238"/>
                </a:solidFill>
              </a:rPr>
              <a:t>A</a:t>
            </a:r>
            <a:r>
              <a:rPr lang="en-US" sz="4300" dirty="0" smtClean="0">
                <a:solidFill>
                  <a:srgbClr val="055235"/>
                </a:solidFill>
              </a:rPr>
              <a:t>ll</a:t>
            </a:r>
          </a:p>
          <a:p>
            <a:pPr marL="0" indent="0">
              <a:buNone/>
            </a:pPr>
            <a:r>
              <a:rPr lang="en-US" sz="4800" dirty="0" smtClean="0">
                <a:solidFill>
                  <a:srgbClr val="9C5238"/>
                </a:solidFill>
              </a:rPr>
              <a:t>P</a:t>
            </a:r>
            <a:r>
              <a:rPr lang="en-US" sz="4300" dirty="0" smtClean="0">
                <a:solidFill>
                  <a:srgbClr val="055235"/>
                </a:solidFill>
              </a:rPr>
              <a:t>olicies</a:t>
            </a:r>
          </a:p>
          <a:p>
            <a:pPr marL="0" indent="0">
              <a:buNone/>
            </a:pPr>
            <a:endParaRPr lang="en-US" dirty="0" smtClean="0"/>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F12BC3B2-6B07-405C-B79A-CC67E4104800}"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963797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0F2594F-253C-E54B-A0AF-6A33BDA41589}" type="slidenum">
              <a:rPr lang="en-US" smtClean="0"/>
              <a:t>3</a:t>
            </a:fld>
            <a:endParaRPr lang="en-US" dirty="0"/>
          </a:p>
        </p:txBody>
      </p:sp>
      <p:pic>
        <p:nvPicPr>
          <p:cNvPr id="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3635" b="-13635"/>
          <a:stretch>
            <a:fillRect/>
          </a:stretch>
        </p:blipFill>
        <p:spPr>
          <a:xfrm>
            <a:off x="0" y="-152400"/>
            <a:ext cx="7760297" cy="4267200"/>
          </a:xfrm>
        </p:spPr>
      </p:pic>
      <p:sp>
        <p:nvSpPr>
          <p:cNvPr id="5" name="TextBox 4"/>
          <p:cNvSpPr txBox="1"/>
          <p:nvPr/>
        </p:nvSpPr>
        <p:spPr>
          <a:xfrm>
            <a:off x="228600" y="3657600"/>
            <a:ext cx="4800600" cy="669414"/>
          </a:xfrm>
          <a:prstGeom prst="rect">
            <a:avLst/>
          </a:prstGeom>
          <a:noFill/>
        </p:spPr>
        <p:txBody>
          <a:bodyPr wrap="square" rtlCol="0">
            <a:spAutoFit/>
          </a:bodyPr>
          <a:lstStyle/>
          <a:p>
            <a:r>
              <a:rPr lang="en-US" sz="1600" dirty="0">
                <a:latin typeface="Calibri" charset="0"/>
              </a:rPr>
              <a:t>3</a:t>
            </a:r>
            <a:r>
              <a:rPr lang="en-US" sz="1600" baseline="30000" dirty="0">
                <a:latin typeface="Calibri" charset="0"/>
              </a:rPr>
              <a:t>rd</a:t>
            </a:r>
            <a:r>
              <a:rPr lang="en-US" sz="1600" dirty="0">
                <a:latin typeface="Calibri" charset="0"/>
              </a:rPr>
              <a:t> National Assessment on Climate </a:t>
            </a:r>
            <a:r>
              <a:rPr lang="en-US" sz="1600" dirty="0" smtClean="0">
                <a:latin typeface="Calibri" charset="0"/>
              </a:rPr>
              <a:t>Change, 2014</a:t>
            </a:r>
          </a:p>
          <a:p>
            <a:pPr marL="0" lvl="1"/>
            <a:r>
              <a:rPr lang="en-US" sz="1100" dirty="0">
                <a:hlinkClick r:id="rId3"/>
              </a:rPr>
              <a:t>http://nca2014.globalchange.gov/report/sectors/human-health</a:t>
            </a:r>
            <a:endParaRPr lang="en-US" sz="1100" dirty="0"/>
          </a:p>
          <a:p>
            <a:endParaRPr lang="en-US" sz="1050" dirty="0"/>
          </a:p>
        </p:txBody>
      </p:sp>
      <p:sp>
        <p:nvSpPr>
          <p:cNvPr id="9" name="TextBox 8"/>
          <p:cNvSpPr txBox="1"/>
          <p:nvPr/>
        </p:nvSpPr>
        <p:spPr>
          <a:xfrm>
            <a:off x="5410200" y="6180892"/>
            <a:ext cx="3162300" cy="677108"/>
          </a:xfrm>
          <a:prstGeom prst="rect">
            <a:avLst/>
          </a:prstGeom>
          <a:noFill/>
        </p:spPr>
        <p:txBody>
          <a:bodyPr wrap="square" rtlCol="0">
            <a:spAutoFit/>
          </a:bodyPr>
          <a:lstStyle/>
          <a:p>
            <a:r>
              <a:rPr lang="en-US" sz="1200" dirty="0">
                <a:hlinkClick r:id="rId4"/>
              </a:rPr>
              <a:t>http://ipcc-wg2.gov/AR5/images/uploads/WGIIAR5-</a:t>
            </a:r>
            <a:r>
              <a:rPr lang="en-US" sz="1200" dirty="0" smtClean="0">
                <a:hlinkClick r:id="rId4"/>
              </a:rPr>
              <a:t>Chap11_FGDall.pdf</a:t>
            </a:r>
            <a:endParaRPr lang="en-US" sz="1200" dirty="0" smtClean="0"/>
          </a:p>
          <a:p>
            <a:endParaRPr lang="en-US" sz="1400" dirty="0"/>
          </a:p>
        </p:txBody>
      </p:sp>
      <p:pic>
        <p:nvPicPr>
          <p:cNvPr id="10" name="Picture 9" descr="Screen Shot 2014-05-11 at 12.27.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200" y="609600"/>
            <a:ext cx="4241800" cy="5630025"/>
          </a:xfrm>
          <a:prstGeom prst="rect">
            <a:avLst/>
          </a:prstGeom>
        </p:spPr>
      </p:pic>
    </p:spTree>
    <p:extLst>
      <p:ext uri="{BB962C8B-B14F-4D97-AF65-F5344CB8AC3E}">
        <p14:creationId xmlns:p14="http://schemas.microsoft.com/office/powerpoint/2010/main" val="25410738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7C8F97">
                  <a:lumMod val="60000"/>
                  <a:lumOff val="40000"/>
                </a:srgbClr>
              </a:solidFill>
            </a:endParaRPr>
          </a:p>
        </p:txBody>
      </p:sp>
      <p:sp>
        <p:nvSpPr>
          <p:cNvPr id="3" name="Slide Number Placeholder 2"/>
          <p:cNvSpPr>
            <a:spLocks noGrp="1"/>
          </p:cNvSpPr>
          <p:nvPr>
            <p:ph type="sldNum" sz="quarter" idx="12"/>
          </p:nvPr>
        </p:nvSpPr>
        <p:spPr/>
        <p:txBody>
          <a:bodyPr/>
          <a:lstStyle/>
          <a:p>
            <a:fld id="{A0F2594F-253C-E54B-A0AF-6A33BDA41589}" type="slidenum">
              <a:rPr lang="en-US" smtClean="0">
                <a:solidFill>
                  <a:srgbClr val="7C8F97">
                    <a:lumMod val="60000"/>
                    <a:lumOff val="40000"/>
                  </a:srgbClr>
                </a:solidFill>
                <a:latin typeface="Calisto MT"/>
              </a:rPr>
              <a:pPr/>
              <a:t>4</a:t>
            </a:fld>
            <a:endParaRPr lang="en-US" dirty="0">
              <a:solidFill>
                <a:srgbClr val="7C8F97">
                  <a:lumMod val="60000"/>
                  <a:lumOff val="40000"/>
                </a:srgbClr>
              </a:solidFill>
              <a:latin typeface="Calisto MT"/>
            </a:endParaRPr>
          </a:p>
        </p:txBody>
      </p:sp>
      <p:pic>
        <p:nvPicPr>
          <p:cNvPr id="4" name="Picture 3" descr="Screen Shot 2014-04-12 at 4.58.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2700"/>
            <a:ext cx="2476500" cy="2865664"/>
          </a:xfrm>
          <a:prstGeom prst="rect">
            <a:avLst/>
          </a:prstGeom>
        </p:spPr>
      </p:pic>
      <p:pic>
        <p:nvPicPr>
          <p:cNvPr id="7" name="Picture 6" descr="Screen Shot 2014-04-14 at 2.45.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00" y="346371"/>
            <a:ext cx="3948233" cy="2180929"/>
          </a:xfrm>
          <a:prstGeom prst="rect">
            <a:avLst/>
          </a:prstGeom>
        </p:spPr>
      </p:pic>
      <p:pic>
        <p:nvPicPr>
          <p:cNvPr id="8" name="Picture 7" descr="Screen Shot 2014-04-03 at 1.09.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5257800"/>
            <a:ext cx="2637648" cy="1470689"/>
          </a:xfrm>
          <a:prstGeom prst="rect">
            <a:avLst/>
          </a:prstGeom>
        </p:spPr>
      </p:pic>
      <p:pic>
        <p:nvPicPr>
          <p:cNvPr id="9" name="Picture 8" descr="Screen Shot 2014-04-14 at 2.50.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276" y="596900"/>
            <a:ext cx="2034623" cy="1930400"/>
          </a:xfrm>
          <a:prstGeom prst="rect">
            <a:avLst/>
          </a:prstGeom>
        </p:spPr>
      </p:pic>
      <p:pic>
        <p:nvPicPr>
          <p:cNvPr id="11" name="Picture 10" descr="Screen Shot 2014-04-14 at 2.55.1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3700" y="3048000"/>
            <a:ext cx="2362200" cy="2203626"/>
          </a:xfrm>
          <a:prstGeom prst="rect">
            <a:avLst/>
          </a:prstGeom>
        </p:spPr>
      </p:pic>
      <p:pic>
        <p:nvPicPr>
          <p:cNvPr id="12" name="Picture 11" descr="Screen Shot 2014-04-14 at 2.57.2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4656196"/>
            <a:ext cx="2336800" cy="2163704"/>
          </a:xfrm>
          <a:prstGeom prst="rect">
            <a:avLst/>
          </a:prstGeom>
        </p:spPr>
      </p:pic>
      <p:pic>
        <p:nvPicPr>
          <p:cNvPr id="13" name="Picture 12" descr="Screen Shot 2014-04-14 at 2.59.18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310" y="2865664"/>
            <a:ext cx="2694176" cy="1678087"/>
          </a:xfrm>
          <a:prstGeom prst="rect">
            <a:avLst/>
          </a:prstGeom>
        </p:spPr>
      </p:pic>
      <p:pic>
        <p:nvPicPr>
          <p:cNvPr id="14" name="Picture 13" descr="Screen Shot 2014-04-14 at 3.05.15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600" y="4568728"/>
            <a:ext cx="3735407" cy="1751355"/>
          </a:xfrm>
          <a:prstGeom prst="rect">
            <a:avLst/>
          </a:prstGeom>
        </p:spPr>
      </p:pic>
      <p:pic>
        <p:nvPicPr>
          <p:cNvPr id="15" name="Picture 14" descr="Screen Shot 2014-05-11 at 2.22.51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1924" y="2233436"/>
            <a:ext cx="2994576" cy="2335292"/>
          </a:xfrm>
          <a:prstGeom prst="rect">
            <a:avLst/>
          </a:prstGeom>
        </p:spPr>
      </p:pic>
      <p:pic>
        <p:nvPicPr>
          <p:cNvPr id="16" name="Picture 15" descr="Screen Shot 2014-05-11 at 2.23.3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9800" y="2570160"/>
            <a:ext cx="2184400" cy="278268"/>
          </a:xfrm>
          <a:prstGeom prst="rect">
            <a:avLst/>
          </a:prstGeom>
        </p:spPr>
      </p:pic>
      <p:sp>
        <p:nvSpPr>
          <p:cNvPr id="10" name="TextBox 9"/>
          <p:cNvSpPr txBox="1"/>
          <p:nvPr/>
        </p:nvSpPr>
        <p:spPr>
          <a:xfrm>
            <a:off x="381000" y="457200"/>
            <a:ext cx="1981200" cy="2400657"/>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Greenhouse Gas </a:t>
            </a:r>
          </a:p>
          <a:p>
            <a:pPr algn="ctr"/>
            <a:r>
              <a:rPr lang="en-US" sz="2000" dirty="0" smtClean="0">
                <a:solidFill>
                  <a:schemeClr val="bg1"/>
                </a:solidFill>
              </a:rPr>
              <a:t>Emissions</a:t>
            </a:r>
          </a:p>
          <a:p>
            <a:endParaRPr lang="en-US" dirty="0"/>
          </a:p>
          <a:p>
            <a:endParaRPr lang="en-US" dirty="0" smtClean="0"/>
          </a:p>
          <a:p>
            <a:endParaRPr lang="en-US" dirty="0" smtClean="0"/>
          </a:p>
        </p:txBody>
      </p:sp>
      <p:sp>
        <p:nvSpPr>
          <p:cNvPr id="5" name="TextBox 4"/>
          <p:cNvSpPr txBox="1"/>
          <p:nvPr/>
        </p:nvSpPr>
        <p:spPr>
          <a:xfrm>
            <a:off x="6400800" y="2590800"/>
            <a:ext cx="2362200" cy="461665"/>
          </a:xfrm>
          <a:prstGeom prst="rect">
            <a:avLst/>
          </a:prstGeom>
          <a:noFill/>
        </p:spPr>
        <p:txBody>
          <a:bodyPr wrap="square" rtlCol="0">
            <a:spAutoFit/>
          </a:bodyPr>
          <a:lstStyle/>
          <a:p>
            <a:r>
              <a:rPr lang="en-US" sz="1200" dirty="0" smtClean="0"/>
              <a:t>Highest levels in 800,000</a:t>
            </a:r>
          </a:p>
          <a:p>
            <a:r>
              <a:rPr lang="en-US" sz="1200" dirty="0" smtClean="0"/>
              <a:t> to 15,000,000 years</a:t>
            </a:r>
            <a:endParaRPr lang="en-US" sz="1200" dirty="0"/>
          </a:p>
        </p:txBody>
      </p:sp>
      <p:cxnSp>
        <p:nvCxnSpPr>
          <p:cNvPr id="17" name="Straight Arrow Connector 16"/>
          <p:cNvCxnSpPr>
            <a:stCxn id="5" idx="1"/>
          </p:cNvCxnSpPr>
          <p:nvPr/>
        </p:nvCxnSpPr>
        <p:spPr bwMode="auto">
          <a:xfrm flipH="1" flipV="1">
            <a:off x="6019800" y="2667000"/>
            <a:ext cx="381000" cy="15463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9575800" y="4038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58258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E167831D-470C-45AE-B06E-84C0F3C71110}" type="slidenum">
              <a:rPr lang="en-US" smtClean="0"/>
              <a:pPr>
                <a:defRPr/>
              </a:pPr>
              <a:t>5</a:t>
            </a:fld>
            <a:endParaRPr lang="en-US"/>
          </a:p>
        </p:txBody>
      </p:sp>
      <p:sp>
        <p:nvSpPr>
          <p:cNvPr id="4" name="TextBox 3"/>
          <p:cNvSpPr txBox="1"/>
          <p:nvPr/>
        </p:nvSpPr>
        <p:spPr>
          <a:xfrm>
            <a:off x="228600" y="0"/>
            <a:ext cx="1981200" cy="2215991"/>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400" dirty="0" smtClean="0">
                <a:solidFill>
                  <a:schemeClr val="bg1"/>
                </a:solidFill>
              </a:rPr>
              <a:t>Climate</a:t>
            </a:r>
          </a:p>
          <a:p>
            <a:pPr algn="ctr"/>
            <a:r>
              <a:rPr lang="en-US" sz="2400" dirty="0" smtClean="0">
                <a:solidFill>
                  <a:schemeClr val="bg1"/>
                </a:solidFill>
              </a:rPr>
              <a:t>Behaviors</a:t>
            </a:r>
          </a:p>
          <a:p>
            <a:endParaRPr lang="en-US" dirty="0"/>
          </a:p>
          <a:p>
            <a:endParaRPr lang="en-US" dirty="0" smtClean="0"/>
          </a:p>
          <a:p>
            <a:endParaRPr lang="en-US" dirty="0" smtClean="0"/>
          </a:p>
        </p:txBody>
      </p:sp>
      <p:sp>
        <p:nvSpPr>
          <p:cNvPr id="5" name="TextBox 4"/>
          <p:cNvSpPr txBox="1"/>
          <p:nvPr/>
        </p:nvSpPr>
        <p:spPr>
          <a:xfrm>
            <a:off x="-12700" y="4038600"/>
            <a:ext cx="184666" cy="646331"/>
          </a:xfrm>
          <a:prstGeom prst="rect">
            <a:avLst/>
          </a:prstGeom>
          <a:noFill/>
        </p:spPr>
        <p:txBody>
          <a:bodyPr wrap="none" rtlCol="0">
            <a:spAutoFit/>
          </a:bodyPr>
          <a:lstStyle/>
          <a:p>
            <a:endParaRPr lang="en-US" dirty="0" smtClean="0"/>
          </a:p>
          <a:p>
            <a:endParaRPr lang="en-US" dirty="0"/>
          </a:p>
        </p:txBody>
      </p:sp>
      <p:pic>
        <p:nvPicPr>
          <p:cNvPr id="8" name="Picture 7" descr="Screen Shot 2014-10-06 at 10.4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0" y="2133600"/>
            <a:ext cx="3098800" cy="2339390"/>
          </a:xfrm>
          <a:prstGeom prst="rect">
            <a:avLst/>
          </a:prstGeom>
        </p:spPr>
      </p:pic>
      <p:pic>
        <p:nvPicPr>
          <p:cNvPr id="9" name="Picture 8" descr="Screen Shot 2014-10-06 at 10.44.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9400" y="0"/>
            <a:ext cx="3746500" cy="1980977"/>
          </a:xfrm>
          <a:prstGeom prst="rect">
            <a:avLst/>
          </a:prstGeom>
        </p:spPr>
      </p:pic>
      <p:pic>
        <p:nvPicPr>
          <p:cNvPr id="11" name="Picture 10" descr="Screen Shot 2014-10-06 at 10.46.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500" y="4704977"/>
            <a:ext cx="3352800" cy="2153023"/>
          </a:xfrm>
          <a:prstGeom prst="rect">
            <a:avLst/>
          </a:prstGeom>
        </p:spPr>
      </p:pic>
      <p:pic>
        <p:nvPicPr>
          <p:cNvPr id="12" name="Picture 11" descr="Screen Shot 2014-10-06 at 10.49.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54885"/>
            <a:ext cx="3086100" cy="2003115"/>
          </a:xfrm>
          <a:prstGeom prst="rect">
            <a:avLst/>
          </a:prstGeom>
        </p:spPr>
      </p:pic>
      <p:pic>
        <p:nvPicPr>
          <p:cNvPr id="13" name="Picture 12" descr="Screen Shot 2014-10-06 at 10.52.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4114800"/>
            <a:ext cx="1569213" cy="2514600"/>
          </a:xfrm>
          <a:prstGeom prst="rect">
            <a:avLst/>
          </a:prstGeom>
        </p:spPr>
      </p:pic>
      <p:pic>
        <p:nvPicPr>
          <p:cNvPr id="15" name="Picture 14" descr="Screen Shot 2014-10-06 at 10.56.2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1752600"/>
            <a:ext cx="4203700" cy="2343596"/>
          </a:xfrm>
          <a:prstGeom prst="rect">
            <a:avLst/>
          </a:prstGeom>
        </p:spPr>
      </p:pic>
      <p:pic>
        <p:nvPicPr>
          <p:cNvPr id="17" name="Picture 16" descr="Screen Shot 2014-10-06 at 10.58.0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209800"/>
            <a:ext cx="2882900" cy="2385018"/>
          </a:xfrm>
          <a:prstGeom prst="rect">
            <a:avLst/>
          </a:prstGeom>
        </p:spPr>
      </p:pic>
      <p:sp>
        <p:nvSpPr>
          <p:cNvPr id="6" name="TextBox 5"/>
          <p:cNvSpPr txBox="1"/>
          <p:nvPr/>
        </p:nvSpPr>
        <p:spPr>
          <a:xfrm>
            <a:off x="2438400" y="228600"/>
            <a:ext cx="2743200" cy="923330"/>
          </a:xfrm>
          <a:prstGeom prst="rect">
            <a:avLst/>
          </a:prstGeom>
          <a:noFill/>
        </p:spPr>
        <p:txBody>
          <a:bodyPr wrap="square" rtlCol="0">
            <a:spAutoFit/>
          </a:bodyPr>
          <a:lstStyle/>
          <a:p>
            <a:r>
              <a:rPr lang="en-US" dirty="0" smtClean="0"/>
              <a:t>Anthropogenic:</a:t>
            </a:r>
          </a:p>
          <a:p>
            <a:r>
              <a:rPr lang="en-US" dirty="0" smtClean="0"/>
              <a:t>caused or influenced     by human activity</a:t>
            </a:r>
            <a:endParaRPr lang="en-US" dirty="0"/>
          </a:p>
        </p:txBody>
      </p:sp>
    </p:spTree>
    <p:extLst>
      <p:ext uri="{BB962C8B-B14F-4D97-AF65-F5344CB8AC3E}">
        <p14:creationId xmlns:p14="http://schemas.microsoft.com/office/powerpoint/2010/main" val="31520697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3" name="Slide Number Placeholder 2"/>
          <p:cNvSpPr>
            <a:spLocks noGrp="1"/>
          </p:cNvSpPr>
          <p:nvPr>
            <p:ph type="sldNum" sz="quarter" idx="12"/>
          </p:nvPr>
        </p:nvSpPr>
        <p:spPr/>
        <p:txBody>
          <a:bodyPr/>
          <a:lstStyle/>
          <a:p>
            <a:pPr>
              <a:defRPr/>
            </a:pPr>
            <a:fld id="{E167831D-470C-45AE-B06E-84C0F3C71110}" type="slidenum">
              <a:rPr lang="en-US" smtClean="0"/>
              <a:pPr>
                <a:defRPr/>
              </a:pPr>
              <a:t>6</a:t>
            </a:fld>
            <a:endParaRPr lang="en-US"/>
          </a:p>
        </p:txBody>
      </p:sp>
      <p:sp>
        <p:nvSpPr>
          <p:cNvPr id="4" name="TextBox 3"/>
          <p:cNvSpPr txBox="1"/>
          <p:nvPr/>
        </p:nvSpPr>
        <p:spPr>
          <a:xfrm>
            <a:off x="-16285" y="0"/>
            <a:ext cx="1981200" cy="2277547"/>
          </a:xfrm>
          <a:prstGeom prst="rect">
            <a:avLst/>
          </a:prstGeom>
          <a:solidFill>
            <a:srgbClr val="1F5830"/>
          </a:solidFill>
        </p:spPr>
        <p:txBody>
          <a:bodyPr wrap="square" rtlCol="0">
            <a:spAutoFit/>
          </a:bodyPr>
          <a:lstStyle/>
          <a:p>
            <a:endParaRPr lang="en-US" dirty="0" smtClean="0">
              <a:solidFill>
                <a:schemeClr val="bg1"/>
              </a:solidFill>
            </a:endParaRPr>
          </a:p>
          <a:p>
            <a:endParaRPr lang="en-US" dirty="0">
              <a:solidFill>
                <a:schemeClr val="bg1"/>
              </a:solidFill>
            </a:endParaRPr>
          </a:p>
          <a:p>
            <a:pPr algn="ctr"/>
            <a:r>
              <a:rPr lang="en-US" sz="2000" dirty="0" smtClean="0">
                <a:solidFill>
                  <a:schemeClr val="bg1"/>
                </a:solidFill>
              </a:rPr>
              <a:t>Global Climate Impacts:</a:t>
            </a:r>
          </a:p>
          <a:p>
            <a:pPr algn="ctr"/>
            <a:r>
              <a:rPr lang="en-US" sz="2800" dirty="0" smtClean="0">
                <a:solidFill>
                  <a:schemeClr val="bg1"/>
                </a:solidFill>
              </a:rPr>
              <a:t>Warming</a:t>
            </a:r>
            <a:endParaRPr lang="en-US" dirty="0" smtClean="0"/>
          </a:p>
          <a:p>
            <a:endParaRPr lang="en-US" dirty="0" smtClean="0"/>
          </a:p>
        </p:txBody>
      </p:sp>
      <p:pic>
        <p:nvPicPr>
          <p:cNvPr id="5" name="Content Placeholder 3" descr="f1-temp-decade-hi.jpg"/>
          <p:cNvPicPr>
            <a:picLocks noChangeAspect="1"/>
          </p:cNvPicPr>
          <p:nvPr/>
        </p:nvPicPr>
        <p:blipFill>
          <a:blip r:embed="rId3">
            <a:extLst>
              <a:ext uri="{28A0092B-C50C-407E-A947-70E740481C1C}">
                <a14:useLocalDpi xmlns:a14="http://schemas.microsoft.com/office/drawing/2010/main" val="0"/>
              </a:ext>
            </a:extLst>
          </a:blip>
          <a:srcRect l="-21669" r="-21669"/>
          <a:stretch>
            <a:fillRect/>
          </a:stretch>
        </p:blipFill>
        <p:spPr>
          <a:xfrm>
            <a:off x="2286000" y="152400"/>
            <a:ext cx="7204868" cy="3962400"/>
          </a:xfrm>
          <a:prstGeom prst="rect">
            <a:avLst/>
          </a:prstGeom>
        </p:spPr>
      </p:pic>
      <p:sp>
        <p:nvSpPr>
          <p:cNvPr id="6" name="TextBox 5"/>
          <p:cNvSpPr txBox="1"/>
          <p:nvPr/>
        </p:nvSpPr>
        <p:spPr>
          <a:xfrm>
            <a:off x="7086600" y="3276600"/>
            <a:ext cx="990600" cy="261610"/>
          </a:xfrm>
          <a:prstGeom prst="rect">
            <a:avLst/>
          </a:prstGeom>
          <a:noFill/>
        </p:spPr>
        <p:txBody>
          <a:bodyPr wrap="square" rtlCol="0">
            <a:spAutoFit/>
          </a:bodyPr>
          <a:lstStyle/>
          <a:p>
            <a:r>
              <a:rPr lang="en-US" sz="1100" dirty="0" smtClean="0">
                <a:solidFill>
                  <a:srgbClr val="000000"/>
                </a:solidFill>
              </a:rPr>
              <a:t>USGCRP</a:t>
            </a:r>
            <a:endParaRPr lang="en-US" sz="1100" dirty="0">
              <a:solidFill>
                <a:srgbClr val="000000"/>
              </a:solidFill>
            </a:endParaRPr>
          </a:p>
        </p:txBody>
      </p:sp>
      <p:sp>
        <p:nvSpPr>
          <p:cNvPr id="10" name="TextBox 9"/>
          <p:cNvSpPr txBox="1"/>
          <p:nvPr/>
        </p:nvSpPr>
        <p:spPr>
          <a:xfrm>
            <a:off x="3962400" y="6550223"/>
            <a:ext cx="1569660" cy="307777"/>
          </a:xfrm>
          <a:prstGeom prst="rect">
            <a:avLst/>
          </a:prstGeom>
          <a:noFill/>
        </p:spPr>
        <p:txBody>
          <a:bodyPr wrap="none" rtlCol="0">
            <a:spAutoFit/>
          </a:bodyPr>
          <a:lstStyle/>
          <a:p>
            <a:r>
              <a:rPr lang="en-US" sz="1400" dirty="0" smtClean="0"/>
              <a:t>IPCC AR5 2014</a:t>
            </a:r>
            <a:endParaRPr lang="en-US" sz="1400" dirty="0"/>
          </a:p>
        </p:txBody>
      </p:sp>
      <p:pic>
        <p:nvPicPr>
          <p:cNvPr id="11" name="Picture 10" descr="Screen Shot 2014-10-06 at 2.17.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836662"/>
            <a:ext cx="3716151" cy="2183138"/>
          </a:xfrm>
          <a:prstGeom prst="rect">
            <a:avLst/>
          </a:prstGeom>
        </p:spPr>
      </p:pic>
    </p:spTree>
    <p:extLst>
      <p:ext uri="{BB962C8B-B14F-4D97-AF65-F5344CB8AC3E}">
        <p14:creationId xmlns:p14="http://schemas.microsoft.com/office/powerpoint/2010/main" val="4172169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srgbClr val="000000"/>
              </a:solidFill>
            </a:endParaRPr>
          </a:p>
        </p:txBody>
      </p:sp>
      <p:sp>
        <p:nvSpPr>
          <p:cNvPr id="3" name="Slide Number Placeholder 2"/>
          <p:cNvSpPr>
            <a:spLocks noGrp="1"/>
          </p:cNvSpPr>
          <p:nvPr>
            <p:ph type="sldNum" sz="quarter" idx="12"/>
          </p:nvPr>
        </p:nvSpPr>
        <p:spPr/>
        <p:txBody>
          <a:bodyPr/>
          <a:lstStyle/>
          <a:p>
            <a:pPr>
              <a:defRPr/>
            </a:pPr>
            <a:fld id="{8D3D8BBE-6B2D-440C-9E48-FDC49FB0FCDD}" type="slidenum">
              <a:rPr lang="en-US" smtClean="0">
                <a:solidFill>
                  <a:srgbClr val="000000"/>
                </a:solidFill>
              </a:rPr>
              <a:pPr>
                <a:defRPr/>
              </a:pPr>
              <a:t>7</a:t>
            </a:fld>
            <a:endParaRPr lang="en-US">
              <a:solidFill>
                <a:srgbClr val="000000"/>
              </a:solidFill>
            </a:endParaRPr>
          </a:p>
        </p:txBody>
      </p:sp>
      <p:sp>
        <p:nvSpPr>
          <p:cNvPr id="4" name="TextBox 3"/>
          <p:cNvSpPr txBox="1"/>
          <p:nvPr/>
        </p:nvSpPr>
        <p:spPr>
          <a:xfrm>
            <a:off x="-16285" y="0"/>
            <a:ext cx="1981200" cy="2431435"/>
          </a:xfrm>
          <a:prstGeom prst="rect">
            <a:avLst/>
          </a:prstGeom>
          <a:solidFill>
            <a:srgbClr val="1F5830"/>
          </a:solidFill>
        </p:spPr>
        <p:txBody>
          <a:bodyPr wrap="square" rtlCol="0">
            <a:spAutoFit/>
          </a:bodyPr>
          <a:lstStyle/>
          <a:p>
            <a:endParaRPr lang="en-US" dirty="0">
              <a:solidFill>
                <a:schemeClr val="bg1"/>
              </a:solidFill>
            </a:endParaRPr>
          </a:p>
          <a:p>
            <a:pPr algn="ctr"/>
            <a:r>
              <a:rPr lang="en-US" sz="2000" dirty="0" smtClean="0">
                <a:solidFill>
                  <a:schemeClr val="bg1"/>
                </a:solidFill>
              </a:rPr>
              <a:t>Global Climate Impacts:</a:t>
            </a:r>
          </a:p>
          <a:p>
            <a:pPr algn="ctr"/>
            <a:r>
              <a:rPr lang="en-US" sz="2800" dirty="0" smtClean="0">
                <a:solidFill>
                  <a:schemeClr val="bg1"/>
                </a:solidFill>
              </a:rPr>
              <a:t>Sea Level Rise</a:t>
            </a:r>
            <a:endParaRPr lang="en-US" dirty="0" smtClean="0"/>
          </a:p>
          <a:p>
            <a:endParaRPr lang="en-US" dirty="0" smtClean="0"/>
          </a:p>
        </p:txBody>
      </p:sp>
      <p:pic>
        <p:nvPicPr>
          <p:cNvPr id="8" name="Picture 7" descr="Screen Shot 2014-10-06 at 2.46.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52400"/>
            <a:ext cx="3759200" cy="2954185"/>
          </a:xfrm>
          <a:prstGeom prst="rect">
            <a:avLst/>
          </a:prstGeom>
        </p:spPr>
      </p:pic>
      <p:pic>
        <p:nvPicPr>
          <p:cNvPr id="9" name="Picture 8" descr="Screen Shot 2014-10-06 at 2.49.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098" y="2133600"/>
            <a:ext cx="3427024" cy="2590800"/>
          </a:xfrm>
          <a:prstGeom prst="rect">
            <a:avLst/>
          </a:prstGeom>
        </p:spPr>
      </p:pic>
      <p:pic>
        <p:nvPicPr>
          <p:cNvPr id="10" name="Picture 9" descr="Screen Shot 2014-10-06 at 2.58.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48000"/>
            <a:ext cx="3200399" cy="2429933"/>
          </a:xfrm>
          <a:prstGeom prst="rect">
            <a:avLst/>
          </a:prstGeom>
        </p:spPr>
      </p:pic>
      <p:sp>
        <p:nvSpPr>
          <p:cNvPr id="11" name="TextBox 10"/>
          <p:cNvSpPr txBox="1"/>
          <p:nvPr/>
        </p:nvSpPr>
        <p:spPr>
          <a:xfrm>
            <a:off x="6858000" y="4191000"/>
            <a:ext cx="1483444" cy="369332"/>
          </a:xfrm>
          <a:prstGeom prst="rect">
            <a:avLst/>
          </a:prstGeom>
          <a:noFill/>
        </p:spPr>
        <p:txBody>
          <a:bodyPr wrap="square" rtlCol="0">
            <a:spAutoFit/>
          </a:bodyPr>
          <a:lstStyle/>
          <a:p>
            <a:r>
              <a:rPr lang="en-US" dirty="0" smtClean="0"/>
              <a:t>Micronesia</a:t>
            </a:r>
            <a:endParaRPr lang="en-US" dirty="0"/>
          </a:p>
        </p:txBody>
      </p:sp>
      <p:sp>
        <p:nvSpPr>
          <p:cNvPr id="12" name="TextBox 11"/>
          <p:cNvSpPr txBox="1"/>
          <p:nvPr/>
        </p:nvSpPr>
        <p:spPr>
          <a:xfrm>
            <a:off x="304800" y="5029200"/>
            <a:ext cx="2667000" cy="369332"/>
          </a:xfrm>
          <a:prstGeom prst="rect">
            <a:avLst/>
          </a:prstGeom>
          <a:noFill/>
        </p:spPr>
        <p:txBody>
          <a:bodyPr wrap="square" rtlCol="0">
            <a:spAutoFit/>
          </a:bodyPr>
          <a:lstStyle/>
          <a:p>
            <a:r>
              <a:rPr lang="en-US" dirty="0" err="1" smtClean="0"/>
              <a:t>Sundarbands</a:t>
            </a:r>
            <a:r>
              <a:rPr lang="en-US" dirty="0" smtClean="0"/>
              <a:t>, India</a:t>
            </a:r>
            <a:endParaRPr lang="en-US" dirty="0"/>
          </a:p>
        </p:txBody>
      </p:sp>
      <p:pic>
        <p:nvPicPr>
          <p:cNvPr id="13" name="Picture 12" descr="Screen Shot 2014-10-06 at 11.00.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4572000"/>
            <a:ext cx="3841489" cy="2114696"/>
          </a:xfrm>
          <a:prstGeom prst="rect">
            <a:avLst/>
          </a:prstGeom>
        </p:spPr>
      </p:pic>
      <p:sp>
        <p:nvSpPr>
          <p:cNvPr id="14" name="TextBox 13"/>
          <p:cNvSpPr txBox="1"/>
          <p:nvPr/>
        </p:nvSpPr>
        <p:spPr>
          <a:xfrm>
            <a:off x="2895600" y="6324600"/>
            <a:ext cx="1483444" cy="369332"/>
          </a:xfrm>
          <a:prstGeom prst="rect">
            <a:avLst/>
          </a:prstGeom>
          <a:noFill/>
        </p:spPr>
        <p:txBody>
          <a:bodyPr wrap="square" rtlCol="0">
            <a:spAutoFit/>
          </a:bodyPr>
          <a:lstStyle/>
          <a:p>
            <a:r>
              <a:rPr lang="en-US" dirty="0" smtClean="0"/>
              <a:t>Florida</a:t>
            </a:r>
            <a:endParaRPr lang="en-US" dirty="0"/>
          </a:p>
        </p:txBody>
      </p:sp>
    </p:spTree>
    <p:extLst>
      <p:ext uri="{BB962C8B-B14F-4D97-AF65-F5344CB8AC3E}">
        <p14:creationId xmlns:p14="http://schemas.microsoft.com/office/powerpoint/2010/main" val="3587581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D3D8BBE-6B2D-440C-9E48-FDC49FB0FCDD}" type="slidenum">
              <a:rPr lang="en-US" smtClean="0">
                <a:solidFill>
                  <a:srgbClr val="000000"/>
                </a:solidFill>
              </a:rPr>
              <a:pPr>
                <a:defRPr/>
              </a:pPr>
              <a:t>8</a:t>
            </a:fld>
            <a:endParaRPr lang="en-US">
              <a:solidFill>
                <a:srgbClr val="000000"/>
              </a:solidFill>
            </a:endParaRPr>
          </a:p>
        </p:txBody>
      </p:sp>
      <p:sp>
        <p:nvSpPr>
          <p:cNvPr id="4" name="TextBox 3"/>
          <p:cNvSpPr txBox="1"/>
          <p:nvPr/>
        </p:nvSpPr>
        <p:spPr>
          <a:xfrm>
            <a:off x="-16285" y="0"/>
            <a:ext cx="1981200" cy="2308324"/>
          </a:xfrm>
          <a:prstGeom prst="rect">
            <a:avLst/>
          </a:prstGeom>
          <a:solidFill>
            <a:srgbClr val="1F5830"/>
          </a:solidFill>
        </p:spPr>
        <p:txBody>
          <a:bodyPr wrap="square" rtlCol="0">
            <a:spAutoFit/>
          </a:bodyPr>
          <a:lstStyle/>
          <a:p>
            <a:endParaRPr lang="en-US" dirty="0">
              <a:solidFill>
                <a:schemeClr val="bg1"/>
              </a:solidFill>
            </a:endParaRPr>
          </a:p>
          <a:p>
            <a:pPr algn="ctr"/>
            <a:r>
              <a:rPr lang="en-US" sz="2000" dirty="0" smtClean="0">
                <a:solidFill>
                  <a:schemeClr val="bg1"/>
                </a:solidFill>
              </a:rPr>
              <a:t>Global Climate Impacts:</a:t>
            </a:r>
          </a:p>
          <a:p>
            <a:pPr algn="ctr"/>
            <a:r>
              <a:rPr lang="en-US" sz="2400" dirty="0" smtClean="0">
                <a:solidFill>
                  <a:schemeClr val="bg1"/>
                </a:solidFill>
              </a:rPr>
              <a:t>Hydrologic Variability</a:t>
            </a:r>
          </a:p>
          <a:p>
            <a:endParaRPr lang="en-US" dirty="0" smtClean="0"/>
          </a:p>
        </p:txBody>
      </p:sp>
      <p:sp>
        <p:nvSpPr>
          <p:cNvPr id="7" name="TextBox 6"/>
          <p:cNvSpPr txBox="1"/>
          <p:nvPr/>
        </p:nvSpPr>
        <p:spPr>
          <a:xfrm>
            <a:off x="4953000" y="2133600"/>
            <a:ext cx="3274642" cy="369332"/>
          </a:xfrm>
          <a:prstGeom prst="rect">
            <a:avLst/>
          </a:prstGeom>
          <a:noFill/>
        </p:spPr>
        <p:txBody>
          <a:bodyPr wrap="none" rtlCol="0">
            <a:spAutoFit/>
          </a:bodyPr>
          <a:lstStyle/>
          <a:p>
            <a:r>
              <a:rPr lang="en-US" dirty="0" smtClean="0">
                <a:solidFill>
                  <a:srgbClr val="FFFFFF"/>
                </a:solidFill>
              </a:rPr>
              <a:t>Tuckerton N.J. after Sandy</a:t>
            </a:r>
            <a:endParaRPr lang="en-US" dirty="0">
              <a:solidFill>
                <a:srgbClr val="FFFFFF"/>
              </a:solidFill>
            </a:endParaRPr>
          </a:p>
        </p:txBody>
      </p:sp>
      <p:pic>
        <p:nvPicPr>
          <p:cNvPr id="9" name="Picture 8" descr="Screen Shot 2014-10-06 at 11.0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0" y="2057400"/>
            <a:ext cx="4318000" cy="2154888"/>
          </a:xfrm>
          <a:prstGeom prst="rect">
            <a:avLst/>
          </a:prstGeom>
        </p:spPr>
      </p:pic>
      <p:sp>
        <p:nvSpPr>
          <p:cNvPr id="10" name="TextBox 9"/>
          <p:cNvSpPr txBox="1"/>
          <p:nvPr/>
        </p:nvSpPr>
        <p:spPr>
          <a:xfrm>
            <a:off x="3581400" y="1600200"/>
            <a:ext cx="2438400" cy="369332"/>
          </a:xfrm>
          <a:prstGeom prst="rect">
            <a:avLst/>
          </a:prstGeom>
          <a:noFill/>
        </p:spPr>
        <p:txBody>
          <a:bodyPr wrap="square" rtlCol="0">
            <a:spAutoFit/>
          </a:bodyPr>
          <a:lstStyle/>
          <a:p>
            <a:r>
              <a:rPr lang="en-US" dirty="0" smtClean="0">
                <a:solidFill>
                  <a:srgbClr val="FFFFFF"/>
                </a:solidFill>
              </a:rPr>
              <a:t>UK flooding 2013</a:t>
            </a:r>
            <a:endParaRPr lang="en-US" dirty="0">
              <a:solidFill>
                <a:srgbClr val="FFFFFF"/>
              </a:solidFill>
            </a:endParaRPr>
          </a:p>
        </p:txBody>
      </p:sp>
      <p:pic>
        <p:nvPicPr>
          <p:cNvPr id="12" name="Picture 4" descr="monster-typhoon-philippines-haiyan_73273_600x4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114800"/>
            <a:ext cx="4368641" cy="26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4000" y="6463268"/>
            <a:ext cx="3662256" cy="369332"/>
          </a:xfrm>
          <a:prstGeom prst="rect">
            <a:avLst/>
          </a:prstGeom>
        </p:spPr>
        <p:txBody>
          <a:bodyPr wrap="none">
            <a:spAutoFit/>
          </a:bodyPr>
          <a:lstStyle/>
          <a:p>
            <a:r>
              <a:rPr lang="en-US" dirty="0">
                <a:solidFill>
                  <a:schemeClr val="bg1"/>
                </a:solidFill>
                <a:latin typeface="Arial" charset="0"/>
                <a:ea typeface="ＭＳ Ｐゴシック" charset="0"/>
              </a:rPr>
              <a:t>Typhoon </a:t>
            </a:r>
            <a:r>
              <a:rPr lang="en-US" dirty="0" err="1" smtClean="0">
                <a:solidFill>
                  <a:schemeClr val="bg1"/>
                </a:solidFill>
                <a:latin typeface="Arial" charset="0"/>
                <a:ea typeface="ＭＳ Ｐゴシック" charset="0"/>
              </a:rPr>
              <a:t>Haiyan</a:t>
            </a:r>
            <a:r>
              <a:rPr lang="en-US" dirty="0" smtClean="0">
                <a:solidFill>
                  <a:schemeClr val="bg1"/>
                </a:solidFill>
                <a:latin typeface="Arial" charset="0"/>
                <a:ea typeface="ＭＳ Ｐゴシック" charset="0"/>
              </a:rPr>
              <a:t>, </a:t>
            </a:r>
            <a:r>
              <a:rPr lang="en-US" dirty="0" err="1" smtClean="0">
                <a:solidFill>
                  <a:schemeClr val="bg1"/>
                </a:solidFill>
                <a:latin typeface="Arial" charset="0"/>
                <a:ea typeface="ＭＳ Ｐゴシック" charset="0"/>
              </a:rPr>
              <a:t>Phillipines</a:t>
            </a:r>
            <a:r>
              <a:rPr lang="en-US" dirty="0" smtClean="0">
                <a:solidFill>
                  <a:schemeClr val="bg1"/>
                </a:solidFill>
                <a:latin typeface="Arial" charset="0"/>
                <a:ea typeface="ＭＳ Ｐゴシック" charset="0"/>
              </a:rPr>
              <a:t>, 2013</a:t>
            </a:r>
            <a:endParaRPr lang="en-US" dirty="0">
              <a:solidFill>
                <a:schemeClr val="bg1"/>
              </a:solidFill>
            </a:endParaRPr>
          </a:p>
        </p:txBody>
      </p:sp>
      <p:pic>
        <p:nvPicPr>
          <p:cNvPr id="8" name="Picture 7" descr="Screen Shot 2014-10-08 at 5.32.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114800"/>
            <a:ext cx="3925238" cy="2587244"/>
          </a:xfrm>
          <a:prstGeom prst="rect">
            <a:avLst/>
          </a:prstGeom>
        </p:spPr>
      </p:pic>
      <p:pic>
        <p:nvPicPr>
          <p:cNvPr id="15" name="Content Placeholder 5" descr="Screen Shot 2014-04-14 at 8.17.41 AM.png"/>
          <p:cNvPicPr>
            <a:picLocks noChangeAspect="1"/>
          </p:cNvPicPr>
          <p:nvPr/>
        </p:nvPicPr>
        <p:blipFill>
          <a:blip r:embed="rId5">
            <a:extLst>
              <a:ext uri="{28A0092B-C50C-407E-A947-70E740481C1C}">
                <a14:useLocalDpi xmlns:a14="http://schemas.microsoft.com/office/drawing/2010/main" val="0"/>
              </a:ext>
            </a:extLst>
          </a:blip>
          <a:srcRect t="18788" b="18788"/>
          <a:stretch>
            <a:fillRect/>
          </a:stretch>
        </p:blipFill>
        <p:spPr>
          <a:xfrm>
            <a:off x="2133600" y="76200"/>
            <a:ext cx="3845592" cy="2058518"/>
          </a:xfrm>
          <a:prstGeom prst="rect">
            <a:avLst/>
          </a:prstGeom>
        </p:spPr>
      </p:pic>
      <p:sp>
        <p:nvSpPr>
          <p:cNvPr id="16" name="TextBox 15"/>
          <p:cNvSpPr txBox="1"/>
          <p:nvPr/>
        </p:nvSpPr>
        <p:spPr>
          <a:xfrm>
            <a:off x="2133600" y="119390"/>
            <a:ext cx="3365500" cy="523220"/>
          </a:xfrm>
          <a:prstGeom prst="rect">
            <a:avLst/>
          </a:prstGeom>
          <a:noFill/>
        </p:spPr>
        <p:txBody>
          <a:bodyPr wrap="square" rtlCol="0">
            <a:spAutoFit/>
          </a:bodyPr>
          <a:lstStyle/>
          <a:p>
            <a:pPr defTabSz="457200"/>
            <a:r>
              <a:rPr lang="en-US" sz="1400" dirty="0" smtClean="0">
                <a:solidFill>
                  <a:srgbClr val="FFFFFF"/>
                </a:solidFill>
                <a:latin typeface="Calisto MT"/>
              </a:rPr>
              <a:t>Global Billion-Dollar </a:t>
            </a:r>
            <a:br>
              <a:rPr lang="en-US" sz="1400" dirty="0" smtClean="0">
                <a:solidFill>
                  <a:srgbClr val="FFFFFF"/>
                </a:solidFill>
                <a:latin typeface="Calisto MT"/>
              </a:rPr>
            </a:br>
            <a:r>
              <a:rPr lang="en-US" sz="1400" dirty="0" smtClean="0">
                <a:solidFill>
                  <a:srgbClr val="FFFFFF"/>
                </a:solidFill>
                <a:latin typeface="Calisto MT"/>
              </a:rPr>
              <a:t>Weather-Related Disasters since 1990</a:t>
            </a:r>
            <a:endParaRPr lang="en-US" sz="1400" dirty="0">
              <a:solidFill>
                <a:srgbClr val="FFFFFF"/>
              </a:solidFill>
              <a:latin typeface="Calisto MT"/>
            </a:endParaRPr>
          </a:p>
        </p:txBody>
      </p:sp>
    </p:spTree>
    <p:extLst>
      <p:ext uri="{BB962C8B-B14F-4D97-AF65-F5344CB8AC3E}">
        <p14:creationId xmlns:p14="http://schemas.microsoft.com/office/powerpoint/2010/main" val="37614871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D3D8BBE-6B2D-440C-9E48-FDC49FB0FCDD}" type="slidenum">
              <a:rPr lang="en-US" smtClean="0">
                <a:solidFill>
                  <a:srgbClr val="000000"/>
                </a:solidFill>
              </a:rPr>
              <a:pPr>
                <a:defRPr/>
              </a:pPr>
              <a:t>9</a:t>
            </a:fld>
            <a:endParaRPr lang="en-US">
              <a:solidFill>
                <a:srgbClr val="000000"/>
              </a:solidFill>
            </a:endParaRPr>
          </a:p>
        </p:txBody>
      </p:sp>
      <p:sp>
        <p:nvSpPr>
          <p:cNvPr id="4" name="TextBox 3"/>
          <p:cNvSpPr txBox="1"/>
          <p:nvPr/>
        </p:nvSpPr>
        <p:spPr>
          <a:xfrm>
            <a:off x="-16285" y="0"/>
            <a:ext cx="1981200" cy="2677656"/>
          </a:xfrm>
          <a:prstGeom prst="rect">
            <a:avLst/>
          </a:prstGeom>
          <a:solidFill>
            <a:srgbClr val="1F5830"/>
          </a:solidFill>
        </p:spPr>
        <p:txBody>
          <a:bodyPr wrap="square" rtlCol="0">
            <a:spAutoFit/>
          </a:bodyPr>
          <a:lstStyle/>
          <a:p>
            <a:endParaRPr lang="en-US" dirty="0">
              <a:solidFill>
                <a:schemeClr val="bg1"/>
              </a:solidFill>
            </a:endParaRPr>
          </a:p>
          <a:p>
            <a:pPr algn="ctr"/>
            <a:r>
              <a:rPr lang="en-US" sz="2000" dirty="0" smtClean="0">
                <a:solidFill>
                  <a:schemeClr val="bg1"/>
                </a:solidFill>
              </a:rPr>
              <a:t>Global Climate Impacts:</a:t>
            </a:r>
          </a:p>
          <a:p>
            <a:pPr algn="ctr"/>
            <a:r>
              <a:rPr lang="en-US" sz="2400" dirty="0" smtClean="0">
                <a:solidFill>
                  <a:schemeClr val="bg1"/>
                </a:solidFill>
              </a:rPr>
              <a:t>Glacier &amp;</a:t>
            </a:r>
          </a:p>
          <a:p>
            <a:pPr algn="ctr"/>
            <a:r>
              <a:rPr lang="en-US" sz="2400" dirty="0" smtClean="0">
                <a:solidFill>
                  <a:schemeClr val="bg1"/>
                </a:solidFill>
              </a:rPr>
              <a:t>Snow Pack Loss</a:t>
            </a:r>
          </a:p>
          <a:p>
            <a:endParaRPr lang="en-US" dirty="0" smtClean="0"/>
          </a:p>
        </p:txBody>
      </p:sp>
      <p:pic>
        <p:nvPicPr>
          <p:cNvPr id="5" name="Picture 4" descr="Screen Shot 2014-10-08 at 5.19.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52400"/>
            <a:ext cx="4178300" cy="2352431"/>
          </a:xfrm>
          <a:prstGeom prst="rect">
            <a:avLst/>
          </a:prstGeom>
        </p:spPr>
      </p:pic>
      <p:sp>
        <p:nvSpPr>
          <p:cNvPr id="6" name="TextBox 5"/>
          <p:cNvSpPr txBox="1"/>
          <p:nvPr/>
        </p:nvSpPr>
        <p:spPr>
          <a:xfrm>
            <a:off x="4953000" y="1981200"/>
            <a:ext cx="3963194" cy="369332"/>
          </a:xfrm>
          <a:prstGeom prst="rect">
            <a:avLst/>
          </a:prstGeom>
          <a:noFill/>
        </p:spPr>
        <p:txBody>
          <a:bodyPr wrap="none" rtlCol="0">
            <a:spAutoFit/>
          </a:bodyPr>
          <a:lstStyle/>
          <a:p>
            <a:r>
              <a:rPr lang="en-US" dirty="0" smtClean="0">
                <a:solidFill>
                  <a:srgbClr val="FFFFFF"/>
                </a:solidFill>
              </a:rPr>
              <a:t>California Snow Pack 2013-2014</a:t>
            </a:r>
            <a:endParaRPr lang="en-US" dirty="0">
              <a:solidFill>
                <a:srgbClr val="FFFFFF"/>
              </a:solidFill>
            </a:endParaRPr>
          </a:p>
        </p:txBody>
      </p:sp>
      <p:pic>
        <p:nvPicPr>
          <p:cNvPr id="7" name="Picture 6" descr="Screen Shot 2014-10-08 at 5.22.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0" y="2590800"/>
            <a:ext cx="4178300" cy="2805412"/>
          </a:xfrm>
          <a:prstGeom prst="rect">
            <a:avLst/>
          </a:prstGeom>
        </p:spPr>
      </p:pic>
      <p:sp>
        <p:nvSpPr>
          <p:cNvPr id="8" name="TextBox 7"/>
          <p:cNvSpPr txBox="1"/>
          <p:nvPr/>
        </p:nvSpPr>
        <p:spPr>
          <a:xfrm>
            <a:off x="5029200" y="4724400"/>
            <a:ext cx="1505302" cy="369332"/>
          </a:xfrm>
          <a:prstGeom prst="rect">
            <a:avLst/>
          </a:prstGeom>
          <a:noFill/>
        </p:spPr>
        <p:txBody>
          <a:bodyPr wrap="none" rtlCol="0">
            <a:spAutoFit/>
          </a:bodyPr>
          <a:lstStyle/>
          <a:p>
            <a:r>
              <a:rPr lang="en-US" dirty="0" smtClean="0">
                <a:solidFill>
                  <a:srgbClr val="FFFFFF"/>
                </a:solidFill>
              </a:rPr>
              <a:t>Hindu Kush</a:t>
            </a:r>
            <a:endParaRPr lang="en-US" dirty="0">
              <a:solidFill>
                <a:srgbClr val="FFFFFF"/>
              </a:solidFill>
            </a:endParaRPr>
          </a:p>
        </p:txBody>
      </p:sp>
      <p:pic>
        <p:nvPicPr>
          <p:cNvPr id="9" name="Picture 8" descr="Screen Shot 2014-10-08 at 5.25.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556900"/>
            <a:ext cx="4495800" cy="2691499"/>
          </a:xfrm>
          <a:prstGeom prst="rect">
            <a:avLst/>
          </a:prstGeom>
        </p:spPr>
      </p:pic>
    </p:spTree>
    <p:extLst>
      <p:ext uri="{BB962C8B-B14F-4D97-AF65-F5344CB8AC3E}">
        <p14:creationId xmlns:p14="http://schemas.microsoft.com/office/powerpoint/2010/main" val="22255715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451</TotalTime>
  <Words>1325</Words>
  <Application>Microsoft Macintosh PowerPoint</Application>
  <PresentationFormat>On-screen Show (4:3)</PresentationFormat>
  <Paragraphs>327</Paragraphs>
  <Slides>27</Slides>
  <Notes>14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Climate Change, Health, and Equity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Temperatures Worsen Air Pollution</vt:lpstr>
      <vt:lpstr>Drought and Health</vt:lpstr>
      <vt:lpstr>PowerPoint Presentation</vt:lpstr>
      <vt:lpstr>PowerPoint Presentation</vt:lpstr>
      <vt:lpstr>Social Determinants of Health</vt:lpstr>
      <vt:lpstr>PowerPoint Presentation</vt:lpstr>
      <vt:lpstr>PowerPoint Presentation</vt:lpstr>
      <vt:lpstr>Vulnerability &amp; Resilience</vt:lpstr>
      <vt:lpstr>PowerPoint Presentation</vt:lpstr>
      <vt:lpstr> “Climate Gap”</vt:lpstr>
      <vt:lpstr>Active Transportation Co-Benefits</vt:lpstr>
      <vt:lpstr>ITHIM  Preliminary Projections of Health Impacts of Increased Bicycling and Walking: 4 to 19 minutes of daily physical activity, SCAG Region</vt:lpstr>
      <vt:lpstr>Co-benefits of Sustainable, Local Food Systems</vt:lpstr>
      <vt:lpstr> Co-Benefits of Energy Efficiency &amp; Clean Energy</vt:lpstr>
      <vt:lpstr>Heat Resilience Co-Benefits</vt:lpstr>
      <vt:lpstr>Co-Harms</vt:lpstr>
      <vt:lpstr>Climate Change and Health</vt:lpstr>
      <vt:lpstr>iCHEAP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Rudolph</dc:creator>
  <cp:lastModifiedBy>Linda Rudolph</cp:lastModifiedBy>
  <cp:revision>7</cp:revision>
  <dcterms:created xsi:type="dcterms:W3CDTF">2015-02-23T17:21:10Z</dcterms:created>
  <dcterms:modified xsi:type="dcterms:W3CDTF">2015-02-24T00:53:05Z</dcterms:modified>
</cp:coreProperties>
</file>